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5"/>
  </p:notesMasterIdLst>
  <p:sldIdLst>
    <p:sldId id="256" r:id="rId2"/>
    <p:sldId id="265" r:id="rId3"/>
    <p:sldId id="258" r:id="rId4"/>
    <p:sldId id="300" r:id="rId5"/>
    <p:sldId id="261" r:id="rId6"/>
    <p:sldId id="299" r:id="rId7"/>
    <p:sldId id="267" r:id="rId8"/>
    <p:sldId id="268" r:id="rId9"/>
    <p:sldId id="273" r:id="rId10"/>
    <p:sldId id="263" r:id="rId11"/>
    <p:sldId id="270" r:id="rId12"/>
    <p:sldId id="271" r:id="rId13"/>
    <p:sldId id="272" r:id="rId14"/>
    <p:sldId id="274" r:id="rId15"/>
    <p:sldId id="264" r:id="rId16"/>
    <p:sldId id="262" r:id="rId17"/>
    <p:sldId id="275" r:id="rId18"/>
    <p:sldId id="286" r:id="rId19"/>
    <p:sldId id="294" r:id="rId20"/>
    <p:sldId id="295" r:id="rId21"/>
    <p:sldId id="296" r:id="rId22"/>
    <p:sldId id="297" r:id="rId23"/>
    <p:sldId id="266" r:id="rId24"/>
    <p:sldId id="290" r:id="rId25"/>
    <p:sldId id="276" r:id="rId26"/>
    <p:sldId id="277" r:id="rId27"/>
    <p:sldId id="293" r:id="rId28"/>
    <p:sldId id="278" r:id="rId29"/>
    <p:sldId id="279" r:id="rId30"/>
    <p:sldId id="280" r:id="rId31"/>
    <p:sldId id="283" r:id="rId32"/>
    <p:sldId id="281" r:id="rId33"/>
    <p:sldId id="282" r:id="rId34"/>
    <p:sldId id="289" r:id="rId35"/>
    <p:sldId id="287" r:id="rId36"/>
    <p:sldId id="288" r:id="rId37"/>
    <p:sldId id="284" r:id="rId38"/>
    <p:sldId id="285" r:id="rId39"/>
    <p:sldId id="291" r:id="rId40"/>
    <p:sldId id="292" r:id="rId41"/>
    <p:sldId id="298" r:id="rId42"/>
    <p:sldId id="301" r:id="rId43"/>
    <p:sldId id="257" r:id="rId4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4C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p:cViewPr varScale="1">
        <p:scale>
          <a:sx n="111" d="100"/>
          <a:sy n="111" d="100"/>
        </p:scale>
        <p:origin x="-17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CB9D1-0EF5-4A66-8E52-9858895FC9F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D65E020C-01C0-47A7-B0E9-1550AF6380F0}">
      <dgm:prSet phldrT="[Text]"/>
      <dgm:spPr/>
      <dgm:t>
        <a:bodyPr/>
        <a:lstStyle/>
        <a:p>
          <a:r>
            <a:rPr lang="de-DE" dirty="0"/>
            <a:t>Anfrage</a:t>
          </a:r>
        </a:p>
      </dgm:t>
    </dgm:pt>
    <dgm:pt modelId="{F0A826BC-9338-4142-B08E-444DF6D0DBF6}" type="parTrans" cxnId="{2BF5B1F8-A726-464C-858C-D70D6F1CE3E4}">
      <dgm:prSet/>
      <dgm:spPr/>
      <dgm:t>
        <a:bodyPr/>
        <a:lstStyle/>
        <a:p>
          <a:endParaRPr lang="de-DE"/>
        </a:p>
      </dgm:t>
    </dgm:pt>
    <dgm:pt modelId="{793277CF-5FD5-4E8F-B126-43CA047E0ABB}" type="sibTrans" cxnId="{2BF5B1F8-A726-464C-858C-D70D6F1CE3E4}">
      <dgm:prSet/>
      <dgm:spPr/>
      <dgm:t>
        <a:bodyPr/>
        <a:lstStyle/>
        <a:p>
          <a:endParaRPr lang="de-DE"/>
        </a:p>
      </dgm:t>
    </dgm:pt>
    <dgm:pt modelId="{404B9AF6-F7A6-429B-A70C-1B5A246E4349}">
      <dgm:prSet phldrT="[Text]"/>
      <dgm:spPr/>
      <dgm:t>
        <a:bodyPr/>
        <a:lstStyle/>
        <a:p>
          <a:r>
            <a:rPr lang="de-DE" dirty="0"/>
            <a:t>Verantwortliche (Amtsleitung/Vorstand) werden informiert</a:t>
          </a:r>
        </a:p>
      </dgm:t>
    </dgm:pt>
    <dgm:pt modelId="{961B110B-E6EA-4124-ABB7-CC03F374F933}" type="parTrans" cxnId="{4F49C3A3-2A54-4975-AA64-53CBA58C239C}">
      <dgm:prSet/>
      <dgm:spPr/>
      <dgm:t>
        <a:bodyPr/>
        <a:lstStyle/>
        <a:p>
          <a:endParaRPr lang="de-DE"/>
        </a:p>
      </dgm:t>
    </dgm:pt>
    <dgm:pt modelId="{C4B1102E-D0B4-4761-BC24-2D74CD8F095B}" type="sibTrans" cxnId="{4F49C3A3-2A54-4975-AA64-53CBA58C239C}">
      <dgm:prSet/>
      <dgm:spPr/>
      <dgm:t>
        <a:bodyPr/>
        <a:lstStyle/>
        <a:p>
          <a:endParaRPr lang="de-DE"/>
        </a:p>
      </dgm:t>
    </dgm:pt>
    <dgm:pt modelId="{2EB63089-B130-473C-A5D6-D7369CA62EFD}">
      <dgm:prSet phldrT="[Text]"/>
      <dgm:spPr/>
      <dgm:t>
        <a:bodyPr/>
        <a:lstStyle/>
        <a:p>
          <a:r>
            <a:rPr lang="de-DE" dirty="0"/>
            <a:t>Datenschutzbeauftragter (DSB) wird informiert</a:t>
          </a:r>
        </a:p>
      </dgm:t>
    </dgm:pt>
    <dgm:pt modelId="{842520AD-FF3D-41D3-A3B6-C56DE360233B}" type="parTrans" cxnId="{70BCC638-268B-4C34-9F8F-0E3A1F6C2D16}">
      <dgm:prSet/>
      <dgm:spPr/>
      <dgm:t>
        <a:bodyPr/>
        <a:lstStyle/>
        <a:p>
          <a:endParaRPr lang="de-DE"/>
        </a:p>
      </dgm:t>
    </dgm:pt>
    <dgm:pt modelId="{8BFE6660-BA8A-4738-A55C-0A4A997D1874}" type="sibTrans" cxnId="{70BCC638-268B-4C34-9F8F-0E3A1F6C2D16}">
      <dgm:prSet/>
      <dgm:spPr/>
      <dgm:t>
        <a:bodyPr/>
        <a:lstStyle/>
        <a:p>
          <a:endParaRPr lang="de-DE"/>
        </a:p>
      </dgm:t>
    </dgm:pt>
    <dgm:pt modelId="{837A72C8-9EED-4744-9669-5E8ED1D23917}">
      <dgm:prSet phldrT="[Text]"/>
      <dgm:spPr/>
      <dgm:t>
        <a:bodyPr/>
        <a:lstStyle/>
        <a:p>
          <a:r>
            <a:rPr lang="de-DE" dirty="0"/>
            <a:t>Bearbeitung</a:t>
          </a:r>
        </a:p>
      </dgm:t>
    </dgm:pt>
    <dgm:pt modelId="{7CE4B320-DDA9-4EA6-A9D9-80F4434A499D}" type="parTrans" cxnId="{07BB99C6-836C-4C37-B0B2-4C93811F58EC}">
      <dgm:prSet/>
      <dgm:spPr/>
      <dgm:t>
        <a:bodyPr/>
        <a:lstStyle/>
        <a:p>
          <a:endParaRPr lang="de-DE"/>
        </a:p>
      </dgm:t>
    </dgm:pt>
    <dgm:pt modelId="{968D365E-9FF8-4407-81A8-1984E7FF707E}" type="sibTrans" cxnId="{07BB99C6-836C-4C37-B0B2-4C93811F58EC}">
      <dgm:prSet/>
      <dgm:spPr/>
      <dgm:t>
        <a:bodyPr/>
        <a:lstStyle/>
        <a:p>
          <a:endParaRPr lang="de-DE"/>
        </a:p>
      </dgm:t>
    </dgm:pt>
    <dgm:pt modelId="{58F5CE65-FBB4-4AD4-A34E-F2CF62C5FA7C}">
      <dgm:prSet phldrT="[Text]"/>
      <dgm:spPr/>
      <dgm:t>
        <a:bodyPr/>
        <a:lstStyle/>
        <a:p>
          <a:r>
            <a:rPr lang="de-DE" dirty="0"/>
            <a:t>Abteilungen überprüfen, ob und welche Daten vorhanden</a:t>
          </a:r>
        </a:p>
      </dgm:t>
    </dgm:pt>
    <dgm:pt modelId="{906B6F6F-21C2-4E6E-AA8D-15A78B14CCA4}" type="parTrans" cxnId="{DB4C03D9-16EA-460E-925A-4FCC7739D3E4}">
      <dgm:prSet/>
      <dgm:spPr/>
      <dgm:t>
        <a:bodyPr/>
        <a:lstStyle/>
        <a:p>
          <a:endParaRPr lang="de-DE"/>
        </a:p>
      </dgm:t>
    </dgm:pt>
    <dgm:pt modelId="{ECCF8D03-CC0C-4BFF-AD96-98DCEAFA196D}" type="sibTrans" cxnId="{DB4C03D9-16EA-460E-925A-4FCC7739D3E4}">
      <dgm:prSet/>
      <dgm:spPr/>
      <dgm:t>
        <a:bodyPr/>
        <a:lstStyle/>
        <a:p>
          <a:endParaRPr lang="de-DE"/>
        </a:p>
      </dgm:t>
    </dgm:pt>
    <dgm:pt modelId="{21BB802C-8124-4EDA-810F-7A38AE07C0A3}">
      <dgm:prSet phldrT="[Text]"/>
      <dgm:spPr/>
      <dgm:t>
        <a:bodyPr/>
        <a:lstStyle/>
        <a:p>
          <a:r>
            <a:rPr lang="de-DE" dirty="0"/>
            <a:t>DSB nimmt Kontakt zu Anfragenden auf, informiert über Ablauf und  überprüft Rechtmäßigkeit</a:t>
          </a:r>
        </a:p>
      </dgm:t>
    </dgm:pt>
    <dgm:pt modelId="{4057A8C5-905F-4F62-AC99-D31F0AC629BD}" type="parTrans" cxnId="{98E3A984-50BF-4CBD-815A-20DA875C0200}">
      <dgm:prSet/>
      <dgm:spPr/>
      <dgm:t>
        <a:bodyPr/>
        <a:lstStyle/>
        <a:p>
          <a:endParaRPr lang="de-DE"/>
        </a:p>
      </dgm:t>
    </dgm:pt>
    <dgm:pt modelId="{9C8AF49A-3A58-4B58-93FB-E149F1970A34}" type="sibTrans" cxnId="{98E3A984-50BF-4CBD-815A-20DA875C0200}">
      <dgm:prSet/>
      <dgm:spPr/>
      <dgm:t>
        <a:bodyPr/>
        <a:lstStyle/>
        <a:p>
          <a:endParaRPr lang="de-DE"/>
        </a:p>
      </dgm:t>
    </dgm:pt>
    <dgm:pt modelId="{4FD30E89-ECB7-4B75-BC68-0436E298C933}">
      <dgm:prSet phldrT="[Text]"/>
      <dgm:spPr/>
      <dgm:t>
        <a:bodyPr/>
        <a:lstStyle/>
        <a:p>
          <a:r>
            <a:rPr lang="de-DE" dirty="0"/>
            <a:t>Antwort</a:t>
          </a:r>
        </a:p>
      </dgm:t>
    </dgm:pt>
    <dgm:pt modelId="{33B78B00-BAF4-4527-A4DB-76391E3886E4}" type="parTrans" cxnId="{2CAA01DB-19EF-4865-95B7-9F24D43B6DE5}">
      <dgm:prSet/>
      <dgm:spPr/>
      <dgm:t>
        <a:bodyPr/>
        <a:lstStyle/>
        <a:p>
          <a:endParaRPr lang="de-DE"/>
        </a:p>
      </dgm:t>
    </dgm:pt>
    <dgm:pt modelId="{D47A07B8-108C-4E3E-B393-1C091AD9744D}" type="sibTrans" cxnId="{2CAA01DB-19EF-4865-95B7-9F24D43B6DE5}">
      <dgm:prSet/>
      <dgm:spPr/>
      <dgm:t>
        <a:bodyPr/>
        <a:lstStyle/>
        <a:p>
          <a:endParaRPr lang="de-DE"/>
        </a:p>
      </dgm:t>
    </dgm:pt>
    <dgm:pt modelId="{47E37654-4536-4A87-8ACD-120E0D0B7A7C}">
      <dgm:prSet phldrT="[Text]"/>
      <dgm:spPr/>
      <dgm:t>
        <a:bodyPr/>
        <a:lstStyle/>
        <a:p>
          <a:r>
            <a:rPr lang="de-DE" dirty="0"/>
            <a:t>Verantwortliche kontrollieren  Zusammenstellung</a:t>
          </a:r>
        </a:p>
      </dgm:t>
    </dgm:pt>
    <dgm:pt modelId="{D50C9562-F9D2-4346-9BDC-083E991ADEE7}" type="parTrans" cxnId="{B827C5AE-2211-4594-81C1-B0754946E891}">
      <dgm:prSet/>
      <dgm:spPr/>
      <dgm:t>
        <a:bodyPr/>
        <a:lstStyle/>
        <a:p>
          <a:endParaRPr lang="de-DE"/>
        </a:p>
      </dgm:t>
    </dgm:pt>
    <dgm:pt modelId="{AF147015-349A-4DB1-BD15-676567100B76}" type="sibTrans" cxnId="{B827C5AE-2211-4594-81C1-B0754946E891}">
      <dgm:prSet/>
      <dgm:spPr/>
      <dgm:t>
        <a:bodyPr/>
        <a:lstStyle/>
        <a:p>
          <a:endParaRPr lang="de-DE"/>
        </a:p>
      </dgm:t>
    </dgm:pt>
    <dgm:pt modelId="{835CDF1C-4DDE-4B1B-8E16-0F3F95B7795C}">
      <dgm:prSet phldrT="[Text]"/>
      <dgm:spPr/>
      <dgm:t>
        <a:bodyPr/>
        <a:lstStyle/>
        <a:p>
          <a:r>
            <a:rPr lang="de-DE" dirty="0"/>
            <a:t>DSB sendet Antwort</a:t>
          </a:r>
        </a:p>
      </dgm:t>
    </dgm:pt>
    <dgm:pt modelId="{460B5BE2-AF32-4259-925D-38E14497C5F3}" type="parTrans" cxnId="{9A47762D-6E16-463A-82AE-197D8A09625B}">
      <dgm:prSet/>
      <dgm:spPr/>
      <dgm:t>
        <a:bodyPr/>
        <a:lstStyle/>
        <a:p>
          <a:endParaRPr lang="de-DE"/>
        </a:p>
      </dgm:t>
    </dgm:pt>
    <dgm:pt modelId="{BD78A3EE-071A-4F31-BD50-64D97BECC7A2}" type="sibTrans" cxnId="{9A47762D-6E16-463A-82AE-197D8A09625B}">
      <dgm:prSet/>
      <dgm:spPr/>
      <dgm:t>
        <a:bodyPr/>
        <a:lstStyle/>
        <a:p>
          <a:endParaRPr lang="de-DE"/>
        </a:p>
      </dgm:t>
    </dgm:pt>
    <dgm:pt modelId="{D34846B2-BB76-489C-AFF5-D20405E49200}" type="pres">
      <dgm:prSet presAssocID="{854CB9D1-0EF5-4A66-8E52-9858895FC9FC}" presName="Name0" presStyleCnt="0">
        <dgm:presLayoutVars>
          <dgm:dir/>
          <dgm:animLvl val="lvl"/>
          <dgm:resizeHandles val="exact"/>
        </dgm:presLayoutVars>
      </dgm:prSet>
      <dgm:spPr/>
      <dgm:t>
        <a:bodyPr/>
        <a:lstStyle/>
        <a:p>
          <a:endParaRPr lang="de-DE"/>
        </a:p>
      </dgm:t>
    </dgm:pt>
    <dgm:pt modelId="{9B366938-22C7-4D5E-9D7E-C969CC7E4024}" type="pres">
      <dgm:prSet presAssocID="{4FD30E89-ECB7-4B75-BC68-0436E298C933}" presName="boxAndChildren" presStyleCnt="0"/>
      <dgm:spPr/>
    </dgm:pt>
    <dgm:pt modelId="{317E17F2-5BF5-4DA2-A11E-9F2CE8C08CF4}" type="pres">
      <dgm:prSet presAssocID="{4FD30E89-ECB7-4B75-BC68-0436E298C933}" presName="parentTextBox" presStyleLbl="node1" presStyleIdx="0" presStyleCnt="3"/>
      <dgm:spPr/>
      <dgm:t>
        <a:bodyPr/>
        <a:lstStyle/>
        <a:p>
          <a:endParaRPr lang="de-DE"/>
        </a:p>
      </dgm:t>
    </dgm:pt>
    <dgm:pt modelId="{7FC1C963-F679-476F-871F-BC134DD6A5E9}" type="pres">
      <dgm:prSet presAssocID="{4FD30E89-ECB7-4B75-BC68-0436E298C933}" presName="entireBox" presStyleLbl="node1" presStyleIdx="0" presStyleCnt="3"/>
      <dgm:spPr/>
      <dgm:t>
        <a:bodyPr/>
        <a:lstStyle/>
        <a:p>
          <a:endParaRPr lang="de-DE"/>
        </a:p>
      </dgm:t>
    </dgm:pt>
    <dgm:pt modelId="{25677C71-1B53-4949-A2E9-51943DE66B2C}" type="pres">
      <dgm:prSet presAssocID="{4FD30E89-ECB7-4B75-BC68-0436E298C933}" presName="descendantBox" presStyleCnt="0"/>
      <dgm:spPr/>
    </dgm:pt>
    <dgm:pt modelId="{3311FC35-B405-4F09-B0F6-757A7A6CF7B1}" type="pres">
      <dgm:prSet presAssocID="{47E37654-4536-4A87-8ACD-120E0D0B7A7C}" presName="childTextBox" presStyleLbl="fgAccFollowNode1" presStyleIdx="0" presStyleCnt="6">
        <dgm:presLayoutVars>
          <dgm:bulletEnabled val="1"/>
        </dgm:presLayoutVars>
      </dgm:prSet>
      <dgm:spPr/>
      <dgm:t>
        <a:bodyPr/>
        <a:lstStyle/>
        <a:p>
          <a:endParaRPr lang="de-DE"/>
        </a:p>
      </dgm:t>
    </dgm:pt>
    <dgm:pt modelId="{BD1C2605-B0FE-4F14-8920-E5A55669EECE}" type="pres">
      <dgm:prSet presAssocID="{835CDF1C-4DDE-4B1B-8E16-0F3F95B7795C}" presName="childTextBox" presStyleLbl="fgAccFollowNode1" presStyleIdx="1" presStyleCnt="6">
        <dgm:presLayoutVars>
          <dgm:bulletEnabled val="1"/>
        </dgm:presLayoutVars>
      </dgm:prSet>
      <dgm:spPr/>
      <dgm:t>
        <a:bodyPr/>
        <a:lstStyle/>
        <a:p>
          <a:endParaRPr lang="de-DE"/>
        </a:p>
      </dgm:t>
    </dgm:pt>
    <dgm:pt modelId="{4D73070F-D940-4A45-B2D2-F891EA18D3B3}" type="pres">
      <dgm:prSet presAssocID="{968D365E-9FF8-4407-81A8-1984E7FF707E}" presName="sp" presStyleCnt="0"/>
      <dgm:spPr/>
    </dgm:pt>
    <dgm:pt modelId="{BA6C223C-62A2-46A3-B6BF-08D78283DE6C}" type="pres">
      <dgm:prSet presAssocID="{837A72C8-9EED-4744-9669-5E8ED1D23917}" presName="arrowAndChildren" presStyleCnt="0"/>
      <dgm:spPr/>
    </dgm:pt>
    <dgm:pt modelId="{F22FC20E-0557-4124-8F18-AC150E85354F}" type="pres">
      <dgm:prSet presAssocID="{837A72C8-9EED-4744-9669-5E8ED1D23917}" presName="parentTextArrow" presStyleLbl="node1" presStyleIdx="0" presStyleCnt="3"/>
      <dgm:spPr/>
      <dgm:t>
        <a:bodyPr/>
        <a:lstStyle/>
        <a:p>
          <a:endParaRPr lang="de-DE"/>
        </a:p>
      </dgm:t>
    </dgm:pt>
    <dgm:pt modelId="{BB9EC524-0D5C-497A-A5AB-F7B7F9A9B0A6}" type="pres">
      <dgm:prSet presAssocID="{837A72C8-9EED-4744-9669-5E8ED1D23917}" presName="arrow" presStyleLbl="node1" presStyleIdx="1" presStyleCnt="3"/>
      <dgm:spPr/>
      <dgm:t>
        <a:bodyPr/>
        <a:lstStyle/>
        <a:p>
          <a:endParaRPr lang="de-DE"/>
        </a:p>
      </dgm:t>
    </dgm:pt>
    <dgm:pt modelId="{18DB5C0B-4777-4703-A71B-6A8367C081A2}" type="pres">
      <dgm:prSet presAssocID="{837A72C8-9EED-4744-9669-5E8ED1D23917}" presName="descendantArrow" presStyleCnt="0"/>
      <dgm:spPr/>
    </dgm:pt>
    <dgm:pt modelId="{E70EBC94-F644-4E39-9A0C-288F776423CC}" type="pres">
      <dgm:prSet presAssocID="{58F5CE65-FBB4-4AD4-A34E-F2CF62C5FA7C}" presName="childTextArrow" presStyleLbl="fgAccFollowNode1" presStyleIdx="2" presStyleCnt="6">
        <dgm:presLayoutVars>
          <dgm:bulletEnabled val="1"/>
        </dgm:presLayoutVars>
      </dgm:prSet>
      <dgm:spPr/>
      <dgm:t>
        <a:bodyPr/>
        <a:lstStyle/>
        <a:p>
          <a:endParaRPr lang="de-DE"/>
        </a:p>
      </dgm:t>
    </dgm:pt>
    <dgm:pt modelId="{16C6E7D7-EF58-4DD0-B984-723F3037F04B}" type="pres">
      <dgm:prSet presAssocID="{21BB802C-8124-4EDA-810F-7A38AE07C0A3}" presName="childTextArrow" presStyleLbl="fgAccFollowNode1" presStyleIdx="3" presStyleCnt="6">
        <dgm:presLayoutVars>
          <dgm:bulletEnabled val="1"/>
        </dgm:presLayoutVars>
      </dgm:prSet>
      <dgm:spPr/>
      <dgm:t>
        <a:bodyPr/>
        <a:lstStyle/>
        <a:p>
          <a:endParaRPr lang="de-DE"/>
        </a:p>
      </dgm:t>
    </dgm:pt>
    <dgm:pt modelId="{F4C3A6CD-8D43-4B2D-A50D-08AFA9B03F11}" type="pres">
      <dgm:prSet presAssocID="{793277CF-5FD5-4E8F-B126-43CA047E0ABB}" presName="sp" presStyleCnt="0"/>
      <dgm:spPr/>
    </dgm:pt>
    <dgm:pt modelId="{60D4B4B1-0823-42F8-BEFE-A800ECB28D1B}" type="pres">
      <dgm:prSet presAssocID="{D65E020C-01C0-47A7-B0E9-1550AF6380F0}" presName="arrowAndChildren" presStyleCnt="0"/>
      <dgm:spPr/>
    </dgm:pt>
    <dgm:pt modelId="{A0D67617-4003-4406-8CFE-CA435453E96B}" type="pres">
      <dgm:prSet presAssocID="{D65E020C-01C0-47A7-B0E9-1550AF6380F0}" presName="parentTextArrow" presStyleLbl="node1" presStyleIdx="1" presStyleCnt="3"/>
      <dgm:spPr/>
      <dgm:t>
        <a:bodyPr/>
        <a:lstStyle/>
        <a:p>
          <a:endParaRPr lang="de-DE"/>
        </a:p>
      </dgm:t>
    </dgm:pt>
    <dgm:pt modelId="{0DE18DF3-3467-4A2A-90F7-DFB475664C08}" type="pres">
      <dgm:prSet presAssocID="{D65E020C-01C0-47A7-B0E9-1550AF6380F0}" presName="arrow" presStyleLbl="node1" presStyleIdx="2" presStyleCnt="3"/>
      <dgm:spPr/>
      <dgm:t>
        <a:bodyPr/>
        <a:lstStyle/>
        <a:p>
          <a:endParaRPr lang="de-DE"/>
        </a:p>
      </dgm:t>
    </dgm:pt>
    <dgm:pt modelId="{0DB21F38-0DD0-4EE6-ADF5-7F7900834880}" type="pres">
      <dgm:prSet presAssocID="{D65E020C-01C0-47A7-B0E9-1550AF6380F0}" presName="descendantArrow" presStyleCnt="0"/>
      <dgm:spPr/>
    </dgm:pt>
    <dgm:pt modelId="{406E9E51-83F7-464B-979A-238B98498134}" type="pres">
      <dgm:prSet presAssocID="{404B9AF6-F7A6-429B-A70C-1B5A246E4349}" presName="childTextArrow" presStyleLbl="fgAccFollowNode1" presStyleIdx="4" presStyleCnt="6">
        <dgm:presLayoutVars>
          <dgm:bulletEnabled val="1"/>
        </dgm:presLayoutVars>
      </dgm:prSet>
      <dgm:spPr/>
      <dgm:t>
        <a:bodyPr/>
        <a:lstStyle/>
        <a:p>
          <a:endParaRPr lang="de-DE"/>
        </a:p>
      </dgm:t>
    </dgm:pt>
    <dgm:pt modelId="{63E2FA05-60BB-4A5E-BE9D-A8870E5A83D7}" type="pres">
      <dgm:prSet presAssocID="{2EB63089-B130-473C-A5D6-D7369CA62EFD}" presName="childTextArrow" presStyleLbl="fgAccFollowNode1" presStyleIdx="5" presStyleCnt="6">
        <dgm:presLayoutVars>
          <dgm:bulletEnabled val="1"/>
        </dgm:presLayoutVars>
      </dgm:prSet>
      <dgm:spPr/>
      <dgm:t>
        <a:bodyPr/>
        <a:lstStyle/>
        <a:p>
          <a:endParaRPr lang="de-DE"/>
        </a:p>
      </dgm:t>
    </dgm:pt>
  </dgm:ptLst>
  <dgm:cxnLst>
    <dgm:cxn modelId="{4F49C3A3-2A54-4975-AA64-53CBA58C239C}" srcId="{D65E020C-01C0-47A7-B0E9-1550AF6380F0}" destId="{404B9AF6-F7A6-429B-A70C-1B5A246E4349}" srcOrd="0" destOrd="0" parTransId="{961B110B-E6EA-4124-ABB7-CC03F374F933}" sibTransId="{C4B1102E-D0B4-4761-BC24-2D74CD8F095B}"/>
    <dgm:cxn modelId="{07BB99C6-836C-4C37-B0B2-4C93811F58EC}" srcId="{854CB9D1-0EF5-4A66-8E52-9858895FC9FC}" destId="{837A72C8-9EED-4744-9669-5E8ED1D23917}" srcOrd="1" destOrd="0" parTransId="{7CE4B320-DDA9-4EA6-A9D9-80F4434A499D}" sibTransId="{968D365E-9FF8-4407-81A8-1984E7FF707E}"/>
    <dgm:cxn modelId="{E32A41B2-4063-4276-B6E7-DE2D46365761}" type="presOf" srcId="{4FD30E89-ECB7-4B75-BC68-0436E298C933}" destId="{7FC1C963-F679-476F-871F-BC134DD6A5E9}" srcOrd="1" destOrd="0" presId="urn:microsoft.com/office/officeart/2005/8/layout/process4"/>
    <dgm:cxn modelId="{70BCC638-268B-4C34-9F8F-0E3A1F6C2D16}" srcId="{D65E020C-01C0-47A7-B0E9-1550AF6380F0}" destId="{2EB63089-B130-473C-A5D6-D7369CA62EFD}" srcOrd="1" destOrd="0" parTransId="{842520AD-FF3D-41D3-A3B6-C56DE360233B}" sibTransId="{8BFE6660-BA8A-4738-A55C-0A4A997D1874}"/>
    <dgm:cxn modelId="{2BF5B1F8-A726-464C-858C-D70D6F1CE3E4}" srcId="{854CB9D1-0EF5-4A66-8E52-9858895FC9FC}" destId="{D65E020C-01C0-47A7-B0E9-1550AF6380F0}" srcOrd="0" destOrd="0" parTransId="{F0A826BC-9338-4142-B08E-444DF6D0DBF6}" sibTransId="{793277CF-5FD5-4E8F-B126-43CA047E0ABB}"/>
    <dgm:cxn modelId="{F9746B4D-C119-4DCB-8013-472FA74859DB}" type="presOf" srcId="{2EB63089-B130-473C-A5D6-D7369CA62EFD}" destId="{63E2FA05-60BB-4A5E-BE9D-A8870E5A83D7}" srcOrd="0" destOrd="0" presId="urn:microsoft.com/office/officeart/2005/8/layout/process4"/>
    <dgm:cxn modelId="{260DD4E4-4670-4102-9775-DB7B4B74F430}" type="presOf" srcId="{4FD30E89-ECB7-4B75-BC68-0436E298C933}" destId="{317E17F2-5BF5-4DA2-A11E-9F2CE8C08CF4}" srcOrd="0" destOrd="0" presId="urn:microsoft.com/office/officeart/2005/8/layout/process4"/>
    <dgm:cxn modelId="{4BF0232C-AEED-4FA8-B9CC-D6022837035D}" type="presOf" srcId="{D65E020C-01C0-47A7-B0E9-1550AF6380F0}" destId="{A0D67617-4003-4406-8CFE-CA435453E96B}" srcOrd="0" destOrd="0" presId="urn:microsoft.com/office/officeart/2005/8/layout/process4"/>
    <dgm:cxn modelId="{8B5C88B2-5174-40E2-905A-B59027C85F13}" type="presOf" srcId="{835CDF1C-4DDE-4B1B-8E16-0F3F95B7795C}" destId="{BD1C2605-B0FE-4F14-8920-E5A55669EECE}" srcOrd="0" destOrd="0" presId="urn:microsoft.com/office/officeart/2005/8/layout/process4"/>
    <dgm:cxn modelId="{7E56C7A9-D69C-4752-B202-3405DF64B63B}" type="presOf" srcId="{837A72C8-9EED-4744-9669-5E8ED1D23917}" destId="{F22FC20E-0557-4124-8F18-AC150E85354F}" srcOrd="0" destOrd="0" presId="urn:microsoft.com/office/officeart/2005/8/layout/process4"/>
    <dgm:cxn modelId="{20B29C19-FBBE-42AE-BCF9-1F9ADE2390B3}" type="presOf" srcId="{21BB802C-8124-4EDA-810F-7A38AE07C0A3}" destId="{16C6E7D7-EF58-4DD0-B984-723F3037F04B}" srcOrd="0" destOrd="0" presId="urn:microsoft.com/office/officeart/2005/8/layout/process4"/>
    <dgm:cxn modelId="{46EDB7B8-A688-4499-974C-6619AC143F11}" type="presOf" srcId="{58F5CE65-FBB4-4AD4-A34E-F2CF62C5FA7C}" destId="{E70EBC94-F644-4E39-9A0C-288F776423CC}" srcOrd="0" destOrd="0" presId="urn:microsoft.com/office/officeart/2005/8/layout/process4"/>
    <dgm:cxn modelId="{B827C5AE-2211-4594-81C1-B0754946E891}" srcId="{4FD30E89-ECB7-4B75-BC68-0436E298C933}" destId="{47E37654-4536-4A87-8ACD-120E0D0B7A7C}" srcOrd="0" destOrd="0" parTransId="{D50C9562-F9D2-4346-9BDC-083E991ADEE7}" sibTransId="{AF147015-349A-4DB1-BD15-676567100B76}"/>
    <dgm:cxn modelId="{C7ABE8AD-AB83-4105-9604-2FC467EB1FE5}" type="presOf" srcId="{404B9AF6-F7A6-429B-A70C-1B5A246E4349}" destId="{406E9E51-83F7-464B-979A-238B98498134}" srcOrd="0" destOrd="0" presId="urn:microsoft.com/office/officeart/2005/8/layout/process4"/>
    <dgm:cxn modelId="{B7054DAE-F1EB-43C9-96C6-5AFE3BB41BFB}" type="presOf" srcId="{837A72C8-9EED-4744-9669-5E8ED1D23917}" destId="{BB9EC524-0D5C-497A-A5AB-F7B7F9A9B0A6}" srcOrd="1" destOrd="0" presId="urn:microsoft.com/office/officeart/2005/8/layout/process4"/>
    <dgm:cxn modelId="{2CAA01DB-19EF-4865-95B7-9F24D43B6DE5}" srcId="{854CB9D1-0EF5-4A66-8E52-9858895FC9FC}" destId="{4FD30E89-ECB7-4B75-BC68-0436E298C933}" srcOrd="2" destOrd="0" parTransId="{33B78B00-BAF4-4527-A4DB-76391E3886E4}" sibTransId="{D47A07B8-108C-4E3E-B393-1C091AD9744D}"/>
    <dgm:cxn modelId="{7AEAF3DE-32A2-4ABC-ADA3-0DCE7E0514DC}" type="presOf" srcId="{D65E020C-01C0-47A7-B0E9-1550AF6380F0}" destId="{0DE18DF3-3467-4A2A-90F7-DFB475664C08}" srcOrd="1" destOrd="0" presId="urn:microsoft.com/office/officeart/2005/8/layout/process4"/>
    <dgm:cxn modelId="{9A47762D-6E16-463A-82AE-197D8A09625B}" srcId="{4FD30E89-ECB7-4B75-BC68-0436E298C933}" destId="{835CDF1C-4DDE-4B1B-8E16-0F3F95B7795C}" srcOrd="1" destOrd="0" parTransId="{460B5BE2-AF32-4259-925D-38E14497C5F3}" sibTransId="{BD78A3EE-071A-4F31-BD50-64D97BECC7A2}"/>
    <dgm:cxn modelId="{4BAA884E-705E-417D-808E-87E3EA116D57}" type="presOf" srcId="{47E37654-4536-4A87-8ACD-120E0D0B7A7C}" destId="{3311FC35-B405-4F09-B0F6-757A7A6CF7B1}" srcOrd="0" destOrd="0" presId="urn:microsoft.com/office/officeart/2005/8/layout/process4"/>
    <dgm:cxn modelId="{98E3A984-50BF-4CBD-815A-20DA875C0200}" srcId="{837A72C8-9EED-4744-9669-5E8ED1D23917}" destId="{21BB802C-8124-4EDA-810F-7A38AE07C0A3}" srcOrd="1" destOrd="0" parTransId="{4057A8C5-905F-4F62-AC99-D31F0AC629BD}" sibTransId="{9C8AF49A-3A58-4B58-93FB-E149F1970A34}"/>
    <dgm:cxn modelId="{BB657F02-DB33-40C0-AB1A-C157169802A2}" type="presOf" srcId="{854CB9D1-0EF5-4A66-8E52-9858895FC9FC}" destId="{D34846B2-BB76-489C-AFF5-D20405E49200}" srcOrd="0" destOrd="0" presId="urn:microsoft.com/office/officeart/2005/8/layout/process4"/>
    <dgm:cxn modelId="{DB4C03D9-16EA-460E-925A-4FCC7739D3E4}" srcId="{837A72C8-9EED-4744-9669-5E8ED1D23917}" destId="{58F5CE65-FBB4-4AD4-A34E-F2CF62C5FA7C}" srcOrd="0" destOrd="0" parTransId="{906B6F6F-21C2-4E6E-AA8D-15A78B14CCA4}" sibTransId="{ECCF8D03-CC0C-4BFF-AD96-98DCEAFA196D}"/>
    <dgm:cxn modelId="{E784843A-1D61-4967-B4B3-CC7A9F32A887}" type="presParOf" srcId="{D34846B2-BB76-489C-AFF5-D20405E49200}" destId="{9B366938-22C7-4D5E-9D7E-C969CC7E4024}" srcOrd="0" destOrd="0" presId="urn:microsoft.com/office/officeart/2005/8/layout/process4"/>
    <dgm:cxn modelId="{199809BF-4305-4057-BB45-CA0652B9D2F1}" type="presParOf" srcId="{9B366938-22C7-4D5E-9D7E-C969CC7E4024}" destId="{317E17F2-5BF5-4DA2-A11E-9F2CE8C08CF4}" srcOrd="0" destOrd="0" presId="urn:microsoft.com/office/officeart/2005/8/layout/process4"/>
    <dgm:cxn modelId="{5B0F12FB-5944-4B28-B85C-7465A05DF0C2}" type="presParOf" srcId="{9B366938-22C7-4D5E-9D7E-C969CC7E4024}" destId="{7FC1C963-F679-476F-871F-BC134DD6A5E9}" srcOrd="1" destOrd="0" presId="urn:microsoft.com/office/officeart/2005/8/layout/process4"/>
    <dgm:cxn modelId="{DB4D04D1-A6B6-4C0D-8050-29AF721FB869}" type="presParOf" srcId="{9B366938-22C7-4D5E-9D7E-C969CC7E4024}" destId="{25677C71-1B53-4949-A2E9-51943DE66B2C}" srcOrd="2" destOrd="0" presId="urn:microsoft.com/office/officeart/2005/8/layout/process4"/>
    <dgm:cxn modelId="{F98AC0D2-EF1D-49AE-B40C-F6561AA1CDDA}" type="presParOf" srcId="{25677C71-1B53-4949-A2E9-51943DE66B2C}" destId="{3311FC35-B405-4F09-B0F6-757A7A6CF7B1}" srcOrd="0" destOrd="0" presId="urn:microsoft.com/office/officeart/2005/8/layout/process4"/>
    <dgm:cxn modelId="{953D36B4-6112-4992-84B0-E75E05792B69}" type="presParOf" srcId="{25677C71-1B53-4949-A2E9-51943DE66B2C}" destId="{BD1C2605-B0FE-4F14-8920-E5A55669EECE}" srcOrd="1" destOrd="0" presId="urn:microsoft.com/office/officeart/2005/8/layout/process4"/>
    <dgm:cxn modelId="{7AABD54A-E851-4350-8B8C-6E3B6D3D008F}" type="presParOf" srcId="{D34846B2-BB76-489C-AFF5-D20405E49200}" destId="{4D73070F-D940-4A45-B2D2-F891EA18D3B3}" srcOrd="1" destOrd="0" presId="urn:microsoft.com/office/officeart/2005/8/layout/process4"/>
    <dgm:cxn modelId="{54DEB062-9D6E-41F0-88A2-FDC71420D37A}" type="presParOf" srcId="{D34846B2-BB76-489C-AFF5-D20405E49200}" destId="{BA6C223C-62A2-46A3-B6BF-08D78283DE6C}" srcOrd="2" destOrd="0" presId="urn:microsoft.com/office/officeart/2005/8/layout/process4"/>
    <dgm:cxn modelId="{63D0571D-18FE-44D0-8D64-86FA4583DA9B}" type="presParOf" srcId="{BA6C223C-62A2-46A3-B6BF-08D78283DE6C}" destId="{F22FC20E-0557-4124-8F18-AC150E85354F}" srcOrd="0" destOrd="0" presId="urn:microsoft.com/office/officeart/2005/8/layout/process4"/>
    <dgm:cxn modelId="{05F12546-FB4A-4208-BD5E-CE2A18BC4062}" type="presParOf" srcId="{BA6C223C-62A2-46A3-B6BF-08D78283DE6C}" destId="{BB9EC524-0D5C-497A-A5AB-F7B7F9A9B0A6}" srcOrd="1" destOrd="0" presId="urn:microsoft.com/office/officeart/2005/8/layout/process4"/>
    <dgm:cxn modelId="{21766A69-A676-4781-9CFE-D07E2BF06488}" type="presParOf" srcId="{BA6C223C-62A2-46A3-B6BF-08D78283DE6C}" destId="{18DB5C0B-4777-4703-A71B-6A8367C081A2}" srcOrd="2" destOrd="0" presId="urn:microsoft.com/office/officeart/2005/8/layout/process4"/>
    <dgm:cxn modelId="{8DC1AD18-08F1-473D-85D5-A223B5F588DC}" type="presParOf" srcId="{18DB5C0B-4777-4703-A71B-6A8367C081A2}" destId="{E70EBC94-F644-4E39-9A0C-288F776423CC}" srcOrd="0" destOrd="0" presId="urn:microsoft.com/office/officeart/2005/8/layout/process4"/>
    <dgm:cxn modelId="{4276902E-D00F-4D6B-AD7C-0485C5384609}" type="presParOf" srcId="{18DB5C0B-4777-4703-A71B-6A8367C081A2}" destId="{16C6E7D7-EF58-4DD0-B984-723F3037F04B}" srcOrd="1" destOrd="0" presId="urn:microsoft.com/office/officeart/2005/8/layout/process4"/>
    <dgm:cxn modelId="{4061FAA4-EF07-4CA2-A942-A0267E0E2E7B}" type="presParOf" srcId="{D34846B2-BB76-489C-AFF5-D20405E49200}" destId="{F4C3A6CD-8D43-4B2D-A50D-08AFA9B03F11}" srcOrd="3" destOrd="0" presId="urn:microsoft.com/office/officeart/2005/8/layout/process4"/>
    <dgm:cxn modelId="{0505E063-8F00-4E0B-ABF3-E65BA1377CE6}" type="presParOf" srcId="{D34846B2-BB76-489C-AFF5-D20405E49200}" destId="{60D4B4B1-0823-42F8-BEFE-A800ECB28D1B}" srcOrd="4" destOrd="0" presId="urn:microsoft.com/office/officeart/2005/8/layout/process4"/>
    <dgm:cxn modelId="{0A974961-C2F6-4DA3-9C91-2CF2F2BF785D}" type="presParOf" srcId="{60D4B4B1-0823-42F8-BEFE-A800ECB28D1B}" destId="{A0D67617-4003-4406-8CFE-CA435453E96B}" srcOrd="0" destOrd="0" presId="urn:microsoft.com/office/officeart/2005/8/layout/process4"/>
    <dgm:cxn modelId="{A0D15A3F-7A32-4FCB-B940-89792FD627D7}" type="presParOf" srcId="{60D4B4B1-0823-42F8-BEFE-A800ECB28D1B}" destId="{0DE18DF3-3467-4A2A-90F7-DFB475664C08}" srcOrd="1" destOrd="0" presId="urn:microsoft.com/office/officeart/2005/8/layout/process4"/>
    <dgm:cxn modelId="{49F059B9-963A-4C99-9C43-EB53A6FA1B7A}" type="presParOf" srcId="{60D4B4B1-0823-42F8-BEFE-A800ECB28D1B}" destId="{0DB21F38-0DD0-4EE6-ADF5-7F7900834880}" srcOrd="2" destOrd="0" presId="urn:microsoft.com/office/officeart/2005/8/layout/process4"/>
    <dgm:cxn modelId="{2F7487B7-511B-41C8-BDB1-89A9D12FEDA6}" type="presParOf" srcId="{0DB21F38-0DD0-4EE6-ADF5-7F7900834880}" destId="{406E9E51-83F7-464B-979A-238B98498134}" srcOrd="0" destOrd="0" presId="urn:microsoft.com/office/officeart/2005/8/layout/process4"/>
    <dgm:cxn modelId="{69AEFEB8-CF22-4A0A-BE57-3147B102FAC3}" type="presParOf" srcId="{0DB21F38-0DD0-4EE6-ADF5-7F7900834880}" destId="{63E2FA05-60BB-4A5E-BE9D-A8870E5A83D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A4810A-5993-4962-8332-6734A2B0DC82}" type="datetimeFigureOut">
              <a:rPr lang="de-DE" smtClean="0"/>
              <a:t>10.09.2021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8C8CE-70F8-449C-9713-3A78CE27B47A}" type="slidenum">
              <a:rPr lang="de-DE" smtClean="0"/>
              <a:t>‹Nr.›</a:t>
            </a:fld>
            <a:endParaRPr lang="de-DE"/>
          </a:p>
        </p:txBody>
      </p:sp>
    </p:spTree>
    <p:extLst>
      <p:ext uri="{BB962C8B-B14F-4D97-AF65-F5344CB8AC3E}">
        <p14:creationId xmlns:p14="http://schemas.microsoft.com/office/powerpoint/2010/main" val="123153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Umfrage: Stimmen diese Aussagen?</a:t>
            </a:r>
          </a:p>
        </p:txBody>
      </p:sp>
      <p:sp>
        <p:nvSpPr>
          <p:cNvPr id="4" name="Foliennummernplatzhalter 3"/>
          <p:cNvSpPr>
            <a:spLocks noGrp="1"/>
          </p:cNvSpPr>
          <p:nvPr>
            <p:ph type="sldNum" sz="quarter" idx="10"/>
          </p:nvPr>
        </p:nvSpPr>
        <p:spPr/>
        <p:txBody>
          <a:bodyPr/>
          <a:lstStyle/>
          <a:p>
            <a:fld id="{FC08C8CE-70F8-449C-9713-3A78CE27B47A}" type="slidenum">
              <a:rPr lang="de-DE" smtClean="0"/>
              <a:t>5</a:t>
            </a:fld>
            <a:endParaRPr lang="de-DE"/>
          </a:p>
        </p:txBody>
      </p:sp>
    </p:spTree>
    <p:extLst>
      <p:ext uri="{BB962C8B-B14F-4D97-AF65-F5344CB8AC3E}">
        <p14:creationId xmlns:p14="http://schemas.microsoft.com/office/powerpoint/2010/main" val="66158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Anschließend Übergang von der abstrakten zur praktischen Ebene.</a:t>
            </a:r>
          </a:p>
        </p:txBody>
      </p:sp>
      <p:sp>
        <p:nvSpPr>
          <p:cNvPr id="4" name="Foliennummernplatzhalter 3"/>
          <p:cNvSpPr>
            <a:spLocks noGrp="1"/>
          </p:cNvSpPr>
          <p:nvPr>
            <p:ph type="sldNum" sz="quarter" idx="10"/>
          </p:nvPr>
        </p:nvSpPr>
        <p:spPr/>
        <p:txBody>
          <a:bodyPr/>
          <a:lstStyle/>
          <a:p>
            <a:fld id="{FC08C8CE-70F8-449C-9713-3A78CE27B47A}" type="slidenum">
              <a:rPr lang="de-DE" smtClean="0"/>
              <a:t>15</a:t>
            </a:fld>
            <a:endParaRPr lang="de-DE"/>
          </a:p>
        </p:txBody>
      </p:sp>
    </p:spTree>
    <p:extLst>
      <p:ext uri="{BB962C8B-B14F-4D97-AF65-F5344CB8AC3E}">
        <p14:creationId xmlns:p14="http://schemas.microsoft.com/office/powerpoint/2010/main" val="205427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Überblick mit kurzen Anmerkungen - 2) Aufrufen Website zum DSG-EKD – kurzer Überblick zu den Themen</a:t>
            </a:r>
          </a:p>
        </p:txBody>
      </p:sp>
      <p:sp>
        <p:nvSpPr>
          <p:cNvPr id="4" name="Foliennummernplatzhalter 3"/>
          <p:cNvSpPr>
            <a:spLocks noGrp="1"/>
          </p:cNvSpPr>
          <p:nvPr>
            <p:ph type="sldNum" sz="quarter" idx="10"/>
          </p:nvPr>
        </p:nvSpPr>
        <p:spPr/>
        <p:txBody>
          <a:bodyPr/>
          <a:lstStyle/>
          <a:p>
            <a:fld id="{FC08C8CE-70F8-449C-9713-3A78CE27B47A}" type="slidenum">
              <a:rPr lang="de-DE" smtClean="0"/>
              <a:t>16</a:t>
            </a:fld>
            <a:endParaRPr lang="de-DE"/>
          </a:p>
        </p:txBody>
      </p:sp>
    </p:spTree>
    <p:extLst>
      <p:ext uri="{BB962C8B-B14F-4D97-AF65-F5344CB8AC3E}">
        <p14:creationId xmlns:p14="http://schemas.microsoft.com/office/powerpoint/2010/main" val="90110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de-DE"/>
              <a:t>Titelmasterformat durch Klicken bearbeiten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7" name="Date Placeholder 6"/>
          <p:cNvSpPr>
            <a:spLocks noGrp="1"/>
          </p:cNvSpPr>
          <p:nvPr>
            <p:ph type="dt" sz="half" idx="10"/>
          </p:nvPr>
        </p:nvSpPr>
        <p:spPr/>
        <p:txBody>
          <a:bodyPr/>
          <a:lstStyle/>
          <a:p>
            <a:fld id="{C6F463A0-A332-4FB2-8599-75ADC95AD352}" type="datetime1">
              <a:rPr lang="de-DE" smtClean="0"/>
              <a:t>10.09.2021</a:t>
            </a:fld>
            <a:endParaRPr lang="de-DE"/>
          </a:p>
        </p:txBody>
      </p:sp>
      <p:sp>
        <p:nvSpPr>
          <p:cNvPr id="8" name="Slide Number Placeholder 7"/>
          <p:cNvSpPr>
            <a:spLocks noGrp="1"/>
          </p:cNvSpPr>
          <p:nvPr>
            <p:ph type="sldNum" sz="quarter" idx="11"/>
          </p:nvPr>
        </p:nvSpPr>
        <p:spPr/>
        <p:txBody>
          <a:bodyPr/>
          <a:lstStyle/>
          <a:p>
            <a:fld id="{9E3029D9-BC37-4121-8700-212200F09C75}" type="slidenum">
              <a:rPr lang="de-DE" smtClean="0"/>
              <a:t>‹Nr.›</a:t>
            </a:fld>
            <a:endParaRPr lang="de-DE"/>
          </a:p>
        </p:txBody>
      </p:sp>
      <p:sp>
        <p:nvSpPr>
          <p:cNvPr id="9" name="Footer Placeholder 8"/>
          <p:cNvSpPr>
            <a:spLocks noGrp="1"/>
          </p:cNvSpPr>
          <p:nvPr>
            <p:ph type="ftr" sz="quarter" idx="12"/>
          </p:nvPr>
        </p:nvSpPr>
        <p:spPr/>
        <p:txBody>
          <a:bodyPr/>
          <a:lstStyle/>
          <a:p>
            <a:r>
              <a:rPr lang="de-DE"/>
              <a:t>Datenschutz-Schulung - Referent: Ino Kringel - Kontakt: i.kringel@kva-berlin-sued.de / +49 160 98 99 24 24 / 030-689 04-197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B543B068-6CFC-4A6E-BB08-E52346F150AF}" type="datetime1">
              <a:rPr lang="de-DE" smtClean="0"/>
              <a:t>10.09.2021</a:t>
            </a:fld>
            <a:endParaRPr lang="de-DE"/>
          </a:p>
        </p:txBody>
      </p:sp>
      <p:sp>
        <p:nvSpPr>
          <p:cNvPr id="5" name="Footer Placeholder 4"/>
          <p:cNvSpPr>
            <a:spLocks noGrp="1"/>
          </p:cNvSpPr>
          <p:nvPr>
            <p:ph type="ftr" sz="quarter" idx="11"/>
          </p:nvPr>
        </p:nvSpPr>
        <p:spPr/>
        <p:txBody>
          <a:bodyPr/>
          <a:lstStyle/>
          <a:p>
            <a:r>
              <a:rPr lang="de-DE"/>
              <a:t>Datenschutz-Schulung - Referent: Ino Kringel - Kontakt: i.kringel@kva-berlin-sued.de / +49 160 98 99 24 24 / 030-689 04-197</a:t>
            </a:r>
          </a:p>
        </p:txBody>
      </p:sp>
      <p:sp>
        <p:nvSpPr>
          <p:cNvPr id="6" name="Slide Number Placeholder 5"/>
          <p:cNvSpPr>
            <a:spLocks noGrp="1"/>
          </p:cNvSpPr>
          <p:nvPr>
            <p:ph type="sldNum" sz="quarter" idx="12"/>
          </p:nvPr>
        </p:nvSpPr>
        <p:spPr/>
        <p:txBody>
          <a:bodyPr/>
          <a:lstStyle/>
          <a:p>
            <a:fld id="{9E3029D9-BC37-4121-8700-212200F09C75}"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15C8C59-0456-411B-BFB2-CA0AA93B8183}" type="datetime1">
              <a:rPr lang="de-DE" smtClean="0"/>
              <a:t>10.09.2021</a:t>
            </a:fld>
            <a:endParaRPr lang="de-DE"/>
          </a:p>
        </p:txBody>
      </p:sp>
      <p:sp>
        <p:nvSpPr>
          <p:cNvPr id="5" name="Footer Placeholder 4"/>
          <p:cNvSpPr>
            <a:spLocks noGrp="1"/>
          </p:cNvSpPr>
          <p:nvPr>
            <p:ph type="ftr" sz="quarter" idx="11"/>
          </p:nvPr>
        </p:nvSpPr>
        <p:spPr/>
        <p:txBody>
          <a:bodyPr/>
          <a:lstStyle/>
          <a:p>
            <a:r>
              <a:rPr lang="de-DE"/>
              <a:t>Datenschutz-Schulung - Referent: Ino Kringel - Kontakt: i.kringel@kva-berlin-sued.de / +49 160 98 99 24 24 / 030-689 04-197</a:t>
            </a:r>
          </a:p>
        </p:txBody>
      </p:sp>
      <p:sp>
        <p:nvSpPr>
          <p:cNvPr id="6" name="Slide Number Placeholder 5"/>
          <p:cNvSpPr>
            <a:spLocks noGrp="1"/>
          </p:cNvSpPr>
          <p:nvPr>
            <p:ph type="sldNum" sz="quarter" idx="12"/>
          </p:nvPr>
        </p:nvSpPr>
        <p:spPr/>
        <p:txBody>
          <a:bodyPr/>
          <a:lstStyle/>
          <a:p>
            <a:fld id="{9E3029D9-BC37-4121-8700-212200F09C75}"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34AE0D0-A3FF-4F72-9813-744B058303E1}" type="datetime1">
              <a:rPr lang="de-DE" smtClean="0"/>
              <a:t>10.09.2021</a:t>
            </a:fld>
            <a:endParaRPr lang="de-DE"/>
          </a:p>
        </p:txBody>
      </p:sp>
      <p:sp>
        <p:nvSpPr>
          <p:cNvPr id="5" name="Footer Placeholder 4"/>
          <p:cNvSpPr>
            <a:spLocks noGrp="1"/>
          </p:cNvSpPr>
          <p:nvPr>
            <p:ph type="ftr" sz="quarter" idx="11"/>
          </p:nvPr>
        </p:nvSpPr>
        <p:spPr/>
        <p:txBody>
          <a:bodyPr/>
          <a:lstStyle/>
          <a:p>
            <a:r>
              <a:rPr lang="de-DE"/>
              <a:t>Datenschutz-Schulung - Referent: Ino Kringel - Kontakt: i.kringel@kva-berlin-sued.de / +49 160 98 99 24 24 / 030-689 04-197</a:t>
            </a:r>
          </a:p>
        </p:txBody>
      </p:sp>
      <p:sp>
        <p:nvSpPr>
          <p:cNvPr id="6" name="Slide Number Placeholder 5"/>
          <p:cNvSpPr>
            <a:spLocks noGrp="1"/>
          </p:cNvSpPr>
          <p:nvPr>
            <p:ph type="sldNum" sz="quarter" idx="12"/>
          </p:nvPr>
        </p:nvSpPr>
        <p:spPr/>
        <p:txBody>
          <a:bodyPr/>
          <a:lstStyle/>
          <a:p>
            <a:fld id="{9E3029D9-BC37-4121-8700-212200F09C75}"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a:t>Titelmasterformat durch Klicken bearbeiten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9A39E6E5-3C36-469C-A33E-31E846B40216}" type="datetime1">
              <a:rPr lang="de-DE" smtClean="0"/>
              <a:t>10.09.2021</a:t>
            </a:fld>
            <a:endParaRPr lang="de-DE"/>
          </a:p>
        </p:txBody>
      </p:sp>
      <p:sp>
        <p:nvSpPr>
          <p:cNvPr id="5" name="Footer Placeholder 4"/>
          <p:cNvSpPr>
            <a:spLocks noGrp="1"/>
          </p:cNvSpPr>
          <p:nvPr>
            <p:ph type="ftr" sz="quarter" idx="11"/>
          </p:nvPr>
        </p:nvSpPr>
        <p:spPr/>
        <p:txBody>
          <a:bodyPr/>
          <a:lstStyle/>
          <a:p>
            <a:r>
              <a:rPr lang="de-DE"/>
              <a:t>Datenschutz-Schulung - Referent: Ino Kringel - Kontakt: i.kringel@kva-berlin-sued.de / +49 160 98 99 24 24 / 030-689 04-197</a:t>
            </a:r>
          </a:p>
        </p:txBody>
      </p:sp>
      <p:sp>
        <p:nvSpPr>
          <p:cNvPr id="6" name="Slide Number Placeholder 5"/>
          <p:cNvSpPr>
            <a:spLocks noGrp="1"/>
          </p:cNvSpPr>
          <p:nvPr>
            <p:ph type="sldNum" sz="quarter" idx="12"/>
          </p:nvPr>
        </p:nvSpPr>
        <p:spPr/>
        <p:txBody>
          <a:bodyPr/>
          <a:lstStyle/>
          <a:p>
            <a:fld id="{9E3029D9-BC37-4121-8700-212200F09C75}" type="slidenum">
              <a:rPr lang="de-DE" smtClean="0"/>
              <a:t>‹Nr.›</a:t>
            </a:fld>
            <a:endParaRPr lang="de-D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EC79674-7C5A-4F66-A064-8BD5AA90CEE1}" type="datetime1">
              <a:rPr lang="de-DE" smtClean="0"/>
              <a:t>10.09.2021</a:t>
            </a:fld>
            <a:endParaRPr lang="de-DE"/>
          </a:p>
        </p:txBody>
      </p:sp>
      <p:sp>
        <p:nvSpPr>
          <p:cNvPr id="6" name="Footer Placeholder 5"/>
          <p:cNvSpPr>
            <a:spLocks noGrp="1"/>
          </p:cNvSpPr>
          <p:nvPr>
            <p:ph type="ftr" sz="quarter" idx="11"/>
          </p:nvPr>
        </p:nvSpPr>
        <p:spPr/>
        <p:txBody>
          <a:bodyPr/>
          <a:lstStyle/>
          <a:p>
            <a:r>
              <a:rPr lang="de-DE"/>
              <a:t>Datenschutz-Schulung - Referent: Ino Kringel - Kontakt: i.kringel@kva-berlin-sued.de / +49 160 98 99 24 24 / 030-689 04-197</a:t>
            </a:r>
          </a:p>
        </p:txBody>
      </p:sp>
      <p:sp>
        <p:nvSpPr>
          <p:cNvPr id="7" name="Slide Number Placeholder 6"/>
          <p:cNvSpPr>
            <a:spLocks noGrp="1"/>
          </p:cNvSpPr>
          <p:nvPr>
            <p:ph type="sldNum" sz="quarter" idx="12"/>
          </p:nvPr>
        </p:nvSpPr>
        <p:spPr/>
        <p:txBody>
          <a:bodyPr/>
          <a:lstStyle/>
          <a:p>
            <a:fld id="{9E3029D9-BC37-4121-8700-212200F09C75}" type="slidenum">
              <a:rPr lang="de-DE" smtClean="0"/>
              <a:t>‹Nr.›</a:t>
            </a:fld>
            <a:endParaRPr lang="de-DE"/>
          </a:p>
        </p:txBody>
      </p:sp>
      <p:sp>
        <p:nvSpPr>
          <p:cNvPr id="9" name="Content Placeholder 8"/>
          <p:cNvSpPr>
            <a:spLocks noGrp="1"/>
          </p:cNvSpPr>
          <p:nvPr>
            <p:ph sz="quarter" idx="13"/>
          </p:nvPr>
        </p:nvSpPr>
        <p:spPr>
          <a:xfrm>
            <a:off x="365760" y="1600200"/>
            <a:ext cx="4041648" cy="452628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7" name="Date Placeholder 6"/>
          <p:cNvSpPr>
            <a:spLocks noGrp="1"/>
          </p:cNvSpPr>
          <p:nvPr>
            <p:ph type="dt" sz="half" idx="10"/>
          </p:nvPr>
        </p:nvSpPr>
        <p:spPr/>
        <p:txBody>
          <a:bodyPr/>
          <a:lstStyle/>
          <a:p>
            <a:fld id="{D17E335D-576F-4F0D-B98E-A702C3FAA73B}" type="datetime1">
              <a:rPr lang="de-DE" smtClean="0"/>
              <a:t>10.09.2021</a:t>
            </a:fld>
            <a:endParaRPr lang="de-DE"/>
          </a:p>
        </p:txBody>
      </p:sp>
      <p:sp>
        <p:nvSpPr>
          <p:cNvPr id="8" name="Footer Placeholder 7"/>
          <p:cNvSpPr>
            <a:spLocks noGrp="1"/>
          </p:cNvSpPr>
          <p:nvPr>
            <p:ph type="ftr" sz="quarter" idx="11"/>
          </p:nvPr>
        </p:nvSpPr>
        <p:spPr/>
        <p:txBody>
          <a:bodyPr/>
          <a:lstStyle/>
          <a:p>
            <a:r>
              <a:rPr lang="de-DE"/>
              <a:t>Datenschutz-Schulung - Referent: Ino Kringel - Kontakt: i.kringel@kva-berlin-sued.de / +49 160 98 99 24 24 / 030-689 04-197</a:t>
            </a:r>
          </a:p>
        </p:txBody>
      </p:sp>
      <p:sp>
        <p:nvSpPr>
          <p:cNvPr id="9" name="Slide Number Placeholder 8"/>
          <p:cNvSpPr>
            <a:spLocks noGrp="1"/>
          </p:cNvSpPr>
          <p:nvPr>
            <p:ph type="sldNum" sz="quarter" idx="12"/>
          </p:nvPr>
        </p:nvSpPr>
        <p:spPr/>
        <p:txBody>
          <a:bodyPr/>
          <a:lstStyle/>
          <a:p>
            <a:fld id="{9E3029D9-BC37-4121-8700-212200F09C75}" type="slidenum">
              <a:rPr lang="de-DE" smtClean="0"/>
              <a:t>‹Nr.›</a:t>
            </a:fld>
            <a:endParaRPr lang="de-DE"/>
          </a:p>
        </p:txBody>
      </p:sp>
      <p:sp>
        <p:nvSpPr>
          <p:cNvPr id="11" name="Content Placeholder 10"/>
          <p:cNvSpPr>
            <a:spLocks noGrp="1"/>
          </p:cNvSpPr>
          <p:nvPr>
            <p:ph sz="quarter" idx="13"/>
          </p:nvPr>
        </p:nvSpPr>
        <p:spPr>
          <a:xfrm>
            <a:off x="457200" y="2212848"/>
            <a:ext cx="4041648" cy="391363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95023E18-194D-48AE-BC72-E23CA09B8F89}" type="datetime1">
              <a:rPr lang="de-DE" smtClean="0"/>
              <a:t>10.09.2021</a:t>
            </a:fld>
            <a:endParaRPr lang="de-DE"/>
          </a:p>
        </p:txBody>
      </p:sp>
      <p:sp>
        <p:nvSpPr>
          <p:cNvPr id="4" name="Footer Placeholder 3"/>
          <p:cNvSpPr>
            <a:spLocks noGrp="1"/>
          </p:cNvSpPr>
          <p:nvPr>
            <p:ph type="ftr" sz="quarter" idx="11"/>
          </p:nvPr>
        </p:nvSpPr>
        <p:spPr/>
        <p:txBody>
          <a:bodyPr/>
          <a:lstStyle/>
          <a:p>
            <a:r>
              <a:rPr lang="de-DE"/>
              <a:t>Datenschutz-Schulung - Referent: Ino Kringel - Kontakt: i.kringel@kva-berlin-sued.de / +49 160 98 99 24 24 / 030-689 04-197</a:t>
            </a:r>
          </a:p>
        </p:txBody>
      </p:sp>
      <p:sp>
        <p:nvSpPr>
          <p:cNvPr id="5" name="Slide Number Placeholder 4"/>
          <p:cNvSpPr>
            <a:spLocks noGrp="1"/>
          </p:cNvSpPr>
          <p:nvPr>
            <p:ph type="sldNum" sz="quarter" idx="12"/>
          </p:nvPr>
        </p:nvSpPr>
        <p:spPr/>
        <p:txBody>
          <a:bodyPr/>
          <a:lstStyle/>
          <a:p>
            <a:fld id="{9E3029D9-BC37-4121-8700-212200F09C75}"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27593-BEF3-489C-9B65-17A2F8F6CF66}" type="datetime1">
              <a:rPr lang="de-DE" smtClean="0"/>
              <a:t>10.09.2021</a:t>
            </a:fld>
            <a:endParaRPr lang="de-DE"/>
          </a:p>
        </p:txBody>
      </p:sp>
      <p:sp>
        <p:nvSpPr>
          <p:cNvPr id="3" name="Footer Placeholder 2"/>
          <p:cNvSpPr>
            <a:spLocks noGrp="1"/>
          </p:cNvSpPr>
          <p:nvPr>
            <p:ph type="ftr" sz="quarter" idx="11"/>
          </p:nvPr>
        </p:nvSpPr>
        <p:spPr/>
        <p:txBody>
          <a:bodyPr/>
          <a:lstStyle/>
          <a:p>
            <a:r>
              <a:rPr lang="de-DE"/>
              <a:t>Datenschutz-Schulung - Referent: Ino Kringel - Kontakt: i.kringel@kva-berlin-sued.de / +49 160 98 99 24 24 / 030-689 04-197</a:t>
            </a:r>
          </a:p>
        </p:txBody>
      </p:sp>
      <p:sp>
        <p:nvSpPr>
          <p:cNvPr id="4" name="Slide Number Placeholder 3"/>
          <p:cNvSpPr>
            <a:spLocks noGrp="1"/>
          </p:cNvSpPr>
          <p:nvPr>
            <p:ph type="sldNum" sz="quarter" idx="12"/>
          </p:nvPr>
        </p:nvSpPr>
        <p:spPr/>
        <p:txBody>
          <a:bodyPr/>
          <a:lstStyle/>
          <a:p>
            <a:fld id="{9E3029D9-BC37-4121-8700-212200F09C75}"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D90A2151-D185-410E-BDD0-E37064052AA1}" type="datetime1">
              <a:rPr lang="de-DE" smtClean="0"/>
              <a:t>10.09.2021</a:t>
            </a:fld>
            <a:endParaRPr lang="de-DE"/>
          </a:p>
        </p:txBody>
      </p:sp>
      <p:sp>
        <p:nvSpPr>
          <p:cNvPr id="6" name="Footer Placeholder 5"/>
          <p:cNvSpPr>
            <a:spLocks noGrp="1"/>
          </p:cNvSpPr>
          <p:nvPr>
            <p:ph type="ftr" sz="quarter" idx="11"/>
          </p:nvPr>
        </p:nvSpPr>
        <p:spPr/>
        <p:txBody>
          <a:bodyPr/>
          <a:lstStyle/>
          <a:p>
            <a:r>
              <a:rPr lang="de-DE"/>
              <a:t>Datenschutz-Schulung - Referent: Ino Kringel - Kontakt: i.kringel@kva-berlin-sued.de / +49 160 98 99 24 24 / 030-689 04-197</a:t>
            </a:r>
          </a:p>
        </p:txBody>
      </p:sp>
      <p:sp>
        <p:nvSpPr>
          <p:cNvPr id="7" name="Slide Number Placeholder 6"/>
          <p:cNvSpPr>
            <a:spLocks noGrp="1"/>
          </p:cNvSpPr>
          <p:nvPr>
            <p:ph type="sldNum" sz="quarter" idx="12"/>
          </p:nvPr>
        </p:nvSpPr>
        <p:spPr/>
        <p:txBody>
          <a:bodyPr/>
          <a:lstStyle/>
          <a:p>
            <a:fld id="{9E3029D9-BC37-4121-8700-212200F09C75}"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de-DE"/>
              <a:t>Titelmasterformat durch Klicken bearbeiten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EAF93803-4995-4AF8-B5A5-7AD733EE5405}" type="datetime1">
              <a:rPr lang="de-DE" smtClean="0"/>
              <a:t>10.09.2021</a:t>
            </a:fld>
            <a:endParaRPr lang="de-DE"/>
          </a:p>
        </p:txBody>
      </p:sp>
      <p:sp>
        <p:nvSpPr>
          <p:cNvPr id="6" name="Footer Placeholder 5"/>
          <p:cNvSpPr>
            <a:spLocks noGrp="1"/>
          </p:cNvSpPr>
          <p:nvPr>
            <p:ph type="ftr" sz="quarter" idx="11"/>
          </p:nvPr>
        </p:nvSpPr>
        <p:spPr/>
        <p:txBody>
          <a:bodyPr/>
          <a:lstStyle/>
          <a:p>
            <a:r>
              <a:rPr lang="de-DE"/>
              <a:t>Datenschutz-Schulung - Referent: Ino Kringel - Kontakt: i.kringel@kva-berlin-sued.de / +49 160 98 99 24 24 / 030-689 04-197</a:t>
            </a:r>
          </a:p>
        </p:txBody>
      </p:sp>
      <p:sp>
        <p:nvSpPr>
          <p:cNvPr id="7" name="Slide Number Placeholder 6"/>
          <p:cNvSpPr>
            <a:spLocks noGrp="1"/>
          </p:cNvSpPr>
          <p:nvPr>
            <p:ph type="sldNum" sz="quarter" idx="12"/>
          </p:nvPr>
        </p:nvSpPr>
        <p:spPr/>
        <p:txBody>
          <a:bodyPr/>
          <a:lstStyle/>
          <a:p>
            <a:fld id="{9E3029D9-BC37-4121-8700-212200F09C75}"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de-DE"/>
              <a:t>Titelmasterformat durch Klicken bearbeiten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1313A13-C812-41ED-9587-345B10C0C45B}" type="datetime1">
              <a:rPr lang="de-DE" smtClean="0"/>
              <a:t>10.09.2021</a:t>
            </a:fld>
            <a:endParaRPr lang="de-D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de-DE"/>
              <a:t>Datenschutz-Schulung - Referent: Ino Kringel - Kontakt: i.kringel@kva-berlin-sued.de / +49 160 98 99 24 24 / 030-689 04-197</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E3029D9-BC37-4121-8700-212200F09C75}" type="slidenum">
              <a:rPr lang="de-DE" smtClean="0"/>
              <a:t>‹Nr.›</a:t>
            </a:fld>
            <a:endParaRPr lang="de-D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dd.de/"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irchenrecht-ekd.de/document/4133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kirchenrecht-ekd.de/document/4133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kbo.de/fileadmin/ekbo/mandant/ekbo.de/5._SERVICE/12._IT-Sicherheitskonzept/261017_Anschreiben_Gemeinden_IT-Sicherheitskonzept_v1.2.pdf" TargetMode="External"/><Relationship Id="rId5" Type="http://schemas.openxmlformats.org/officeDocument/2006/relationships/hyperlink" Target="https://www.kirchenrecht-ekd.de/document/32147/search/datenschutz" TargetMode="External"/><Relationship Id="rId4" Type="http://schemas.openxmlformats.org/officeDocument/2006/relationships/hyperlink" Target="https://www.kirchenrecht-ekbo.de/document/4083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8H678AuWetQ"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3000" r="-23000"/>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rot="20577584">
            <a:off x="-650603" y="2758173"/>
            <a:ext cx="9675419" cy="2664296"/>
          </a:xfrm>
          <a:effectLst>
            <a:glow rad="228600">
              <a:schemeClr val="accent1">
                <a:satMod val="175000"/>
                <a:alpha val="40000"/>
              </a:schemeClr>
            </a:glow>
            <a:outerShdw blurRad="50800" dist="50800" dir="5400000" algn="ctr" rotWithShape="0">
              <a:schemeClr val="tx1"/>
            </a:outerShdw>
            <a:softEdge rad="63500"/>
          </a:effectLst>
          <a:scene3d>
            <a:camera prst="orthographicFront"/>
            <a:lightRig rig="threePt" dir="t"/>
          </a:scene3d>
          <a:sp3d>
            <a:bevelT w="152400" h="50800" prst="softRound"/>
          </a:sp3d>
        </p:spPr>
        <p:txBody>
          <a:bodyPr>
            <a:normAutofit/>
          </a:bodyPr>
          <a:lstStyle/>
          <a:p>
            <a:pPr>
              <a:lnSpc>
                <a:spcPct val="120000"/>
              </a:lnSpc>
              <a:spcBef>
                <a:spcPts val="0"/>
              </a:spcBef>
              <a:spcAft>
                <a:spcPts val="600"/>
              </a:spcAft>
            </a:pPr>
            <a:r>
              <a:rPr lang="de-DE" b="1" dirty="0">
                <a:solidFill>
                  <a:schemeClr val="tx1"/>
                </a:solidFill>
                <a:latin typeface="Arial Black" panose="020B0A04020102020204" pitchFamily="34" charset="0"/>
              </a:rPr>
              <a:t>			</a:t>
            </a:r>
            <a:r>
              <a:rPr lang="de-DE" sz="9600" b="1" dirty="0">
                <a:solidFill>
                  <a:srgbClr val="FF0000"/>
                </a:solidFill>
                <a:effectLst>
                  <a:innerShdw blurRad="63500" dist="50800" dir="8100000">
                    <a:prstClr val="black">
                      <a:alpha val="50000"/>
                    </a:prstClr>
                  </a:innerShdw>
                </a:effectLst>
                <a:latin typeface="Arial Black" panose="020B0A04020102020204" pitchFamily="34" charset="0"/>
              </a:rPr>
              <a:t>Datenschutz</a:t>
            </a:r>
          </a:p>
        </p:txBody>
      </p:sp>
      <p:sp>
        <p:nvSpPr>
          <p:cNvPr id="4" name="Textfeld 3"/>
          <p:cNvSpPr txBox="1"/>
          <p:nvPr/>
        </p:nvSpPr>
        <p:spPr>
          <a:xfrm>
            <a:off x="5148064" y="6624128"/>
            <a:ext cx="4176464" cy="215444"/>
          </a:xfrm>
          <a:prstGeom prst="rect">
            <a:avLst/>
          </a:prstGeom>
          <a:noFill/>
        </p:spPr>
        <p:txBody>
          <a:bodyPr wrap="square" rtlCol="0">
            <a:spAutoFit/>
          </a:bodyPr>
          <a:lstStyle/>
          <a:p>
            <a:r>
              <a:rPr lang="de-DE" sz="800" dirty="0"/>
              <a:t>Bildquelle: </a:t>
            </a:r>
            <a:r>
              <a:rPr lang="de-DE" sz="800" u="sng" dirty="0">
                <a:hlinkClick r:id="rId3"/>
              </a:rPr>
              <a:t>www.gdd.de</a:t>
            </a:r>
            <a:r>
              <a:rPr lang="de-DE" sz="800" dirty="0"/>
              <a:t> Gesellschaft für Datenschutz und Datensicherheit e.V., Bonn</a:t>
            </a:r>
          </a:p>
        </p:txBody>
      </p:sp>
      <p:sp>
        <p:nvSpPr>
          <p:cNvPr id="5" name="Abgerundete rechteckige Legende 4"/>
          <p:cNvSpPr/>
          <p:nvPr/>
        </p:nvSpPr>
        <p:spPr>
          <a:xfrm>
            <a:off x="323528" y="188640"/>
            <a:ext cx="3456384" cy="1944216"/>
          </a:xfrm>
          <a:prstGeom prst="wedgeRoundRectCallout">
            <a:avLst>
              <a:gd name="adj1" fmla="val 69907"/>
              <a:gd name="adj2" fmla="val 105576"/>
              <a:gd name="adj3" fmla="val 16667"/>
            </a:avLst>
          </a:prstGeom>
          <a:gradFill>
            <a:gsLst>
              <a:gs pos="0">
                <a:srgbClr val="5E9EFF"/>
              </a:gs>
              <a:gs pos="39999">
                <a:srgbClr val="85C2FF"/>
              </a:gs>
              <a:gs pos="70000">
                <a:srgbClr val="C4D6EB"/>
              </a:gs>
              <a:gs pos="100000">
                <a:srgbClr val="FFEBFA"/>
              </a:gs>
            </a:gsLst>
            <a:lin ang="5400000" scaled="0"/>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effectLst>
                  <a:outerShdw blurRad="50800" dist="38100" dir="5400000" algn="t" rotWithShape="0">
                    <a:prstClr val="black">
                      <a:alpha val="40000"/>
                    </a:prstClr>
                  </a:outerShdw>
                </a:effectLst>
                <a:latin typeface="Arial Black" panose="020B0A04020102020204" pitchFamily="34" charset="0"/>
              </a:rPr>
              <a:t>Herzlich Willkommen </a:t>
            </a:r>
            <a:r>
              <a:rPr lang="de-DE" dirty="0">
                <a:latin typeface="Arial Black" panose="020B0A04020102020204" pitchFamily="34" charset="0"/>
              </a:rPr>
              <a:t/>
            </a:r>
            <a:br>
              <a:rPr lang="de-DE" dirty="0">
                <a:latin typeface="Arial Black" panose="020B0A04020102020204" pitchFamily="34" charset="0"/>
              </a:rPr>
            </a:br>
            <a:r>
              <a:rPr lang="de-DE" b="1" dirty="0">
                <a:solidFill>
                  <a:schemeClr val="tx1"/>
                </a:solidFill>
                <a:latin typeface="Arial Black" panose="020B0A04020102020204" pitchFamily="34" charset="0"/>
              </a:rPr>
              <a:t>zur Schulung zum Thema:</a:t>
            </a:r>
            <a:endParaRPr lang="de-DE" dirty="0"/>
          </a:p>
        </p:txBody>
      </p:sp>
    </p:spTree>
    <p:extLst>
      <p:ext uri="{BB962C8B-B14F-4D97-AF65-F5344CB8AC3E}">
        <p14:creationId xmlns:p14="http://schemas.microsoft.com/office/powerpoint/2010/main" val="60826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916832"/>
          </a:xfrm>
        </p:spPr>
        <p:txBody>
          <a:bodyPr/>
          <a:lstStyle/>
          <a:p>
            <a:r>
              <a:rPr lang="de-DE" b="1" dirty="0"/>
              <a:t>Das DSG-EKD</a:t>
            </a:r>
            <a:br>
              <a:rPr lang="de-DE" b="1" dirty="0"/>
            </a:br>
            <a:r>
              <a:rPr lang="de-DE" sz="2400" b="1" dirty="0"/>
              <a:t>- Zweckbestimmung - </a:t>
            </a:r>
          </a:p>
        </p:txBody>
      </p:sp>
      <p:sp>
        <p:nvSpPr>
          <p:cNvPr id="3" name="Inhaltsplatzhalter 2"/>
          <p:cNvSpPr>
            <a:spLocks noGrp="1"/>
          </p:cNvSpPr>
          <p:nvPr>
            <p:ph idx="1"/>
          </p:nvPr>
        </p:nvSpPr>
        <p:spPr/>
        <p:txBody>
          <a:bodyPr>
            <a:normAutofit/>
          </a:bodyPr>
          <a:lstStyle/>
          <a:p>
            <a:pPr marL="0" indent="0" algn="ctr">
              <a:lnSpc>
                <a:spcPct val="150000"/>
              </a:lnSpc>
              <a:spcBef>
                <a:spcPts val="0"/>
              </a:spcBef>
              <a:buNone/>
            </a:pPr>
            <a:endParaRPr lang="de-DE" i="1" dirty="0"/>
          </a:p>
          <a:p>
            <a:pPr marL="0" indent="0" algn="ctr">
              <a:lnSpc>
                <a:spcPct val="150000"/>
              </a:lnSpc>
              <a:spcBef>
                <a:spcPts val="0"/>
              </a:spcBef>
              <a:buNone/>
            </a:pPr>
            <a:r>
              <a:rPr lang="de-DE" sz="2400" i="1" dirty="0"/>
              <a:t>§ 1 DSG-EKD: </a:t>
            </a:r>
          </a:p>
          <a:p>
            <a:pPr marL="0" indent="0" algn="ctr">
              <a:lnSpc>
                <a:spcPct val="150000"/>
              </a:lnSpc>
              <a:spcBef>
                <a:spcPts val="0"/>
              </a:spcBef>
              <a:buNone/>
            </a:pPr>
            <a:r>
              <a:rPr lang="de-DE" sz="2400" i="1" dirty="0"/>
              <a:t>„Zweck dieses Kirchengesetzes ist es, die einzelne Person davor zu schützen, dass sie durch den Umgang mit ihren personenbezogenen Daten in Ihrem Persönlichkeitsrecht beeinträchtigt wird.“</a:t>
            </a:r>
          </a:p>
        </p:txBody>
      </p:sp>
      <p:sp>
        <p:nvSpPr>
          <p:cNvPr id="4" name="Datumsplatzhalter 3"/>
          <p:cNvSpPr>
            <a:spLocks noGrp="1"/>
          </p:cNvSpPr>
          <p:nvPr>
            <p:ph type="dt" sz="half" idx="10"/>
          </p:nvPr>
        </p:nvSpPr>
        <p:spPr/>
        <p:txBody>
          <a:bodyPr/>
          <a:lstStyle/>
          <a:p>
            <a:fld id="{8D63811B-EC9F-4535-9DFC-A573E8105769}" type="datetime1">
              <a:rPr lang="de-DE" smtClean="0"/>
              <a:t>10.09.2021</a:t>
            </a:fld>
            <a:endParaRPr lang="de-DE"/>
          </a:p>
        </p:txBody>
      </p:sp>
      <p:sp>
        <p:nvSpPr>
          <p:cNvPr id="5" name="Fußzeilenplatzhalter 4"/>
          <p:cNvSpPr>
            <a:spLocks noGrp="1"/>
          </p:cNvSpPr>
          <p:nvPr>
            <p:ph type="ftr" sz="quarter" idx="11"/>
          </p:nvPr>
        </p:nvSpPr>
        <p:spPr>
          <a:xfrm>
            <a:off x="659165" y="6356350"/>
            <a:ext cx="5785043"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184941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916832"/>
          </a:xfrm>
        </p:spPr>
        <p:txBody>
          <a:bodyPr/>
          <a:lstStyle/>
          <a:p>
            <a:pPr>
              <a:lnSpc>
                <a:spcPct val="150000"/>
              </a:lnSpc>
              <a:spcBef>
                <a:spcPts val="0"/>
              </a:spcBef>
            </a:pPr>
            <a:r>
              <a:rPr lang="de-DE" b="1" dirty="0"/>
              <a:t>Das DSG-EKD </a:t>
            </a:r>
            <a:br>
              <a:rPr lang="de-DE" b="1" dirty="0"/>
            </a:br>
            <a:r>
              <a:rPr lang="de-DE" sz="2000" b="1" dirty="0"/>
              <a:t>- informationelle Selbstbestimmung -</a:t>
            </a:r>
            <a:endParaRPr lang="de-DE" sz="2000" dirty="0"/>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endParaRPr lang="de-DE" b="1" dirty="0"/>
          </a:p>
          <a:p>
            <a:pPr marL="0" indent="0" algn="ctr">
              <a:buNone/>
            </a:pPr>
            <a:r>
              <a:rPr lang="de-DE" b="1" dirty="0"/>
              <a:t>„Informationelle Selbstbestimmung“ </a:t>
            </a:r>
          </a:p>
          <a:p>
            <a:pPr marL="0" indent="0" algn="ctr">
              <a:buNone/>
            </a:pPr>
            <a:endParaRPr lang="de-DE" b="1" dirty="0"/>
          </a:p>
          <a:p>
            <a:pPr marL="0" indent="0" algn="just">
              <a:buNone/>
            </a:pPr>
            <a:r>
              <a:rPr lang="de-DE" dirty="0"/>
              <a:t>beschreibt einen aktiven Vorgang, bei dem jeder von uns selbst bestimmt, welche Informationen zu unserer Person wir wann, wie lange und zu welchem Zweck preisgeben.</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84843"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63813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556792"/>
          </a:xfrm>
        </p:spPr>
        <p:txBody>
          <a:bodyPr/>
          <a:lstStyle/>
          <a:p>
            <a:pPr>
              <a:lnSpc>
                <a:spcPct val="150000"/>
              </a:lnSpc>
            </a:pPr>
            <a:r>
              <a:rPr lang="de-DE" b="1" dirty="0"/>
              <a:t>Das DSG-EKD</a:t>
            </a:r>
            <a:br>
              <a:rPr lang="de-DE" b="1" dirty="0"/>
            </a:br>
            <a:r>
              <a:rPr lang="de-DE" sz="2000" b="1" dirty="0"/>
              <a:t>- Personenbezogene Daten - </a:t>
            </a:r>
            <a:endParaRPr lang="de-DE" sz="2000" dirty="0"/>
          </a:p>
        </p:txBody>
      </p:sp>
      <p:sp>
        <p:nvSpPr>
          <p:cNvPr id="3" name="Inhaltsplatzhalter 2"/>
          <p:cNvSpPr>
            <a:spLocks noGrp="1"/>
          </p:cNvSpPr>
          <p:nvPr>
            <p:ph idx="1"/>
          </p:nvPr>
        </p:nvSpPr>
        <p:spPr/>
        <p:txBody>
          <a:bodyPr>
            <a:normAutofit/>
          </a:bodyPr>
          <a:lstStyle/>
          <a:p>
            <a:pPr marL="0" indent="0" algn="ctr">
              <a:buNone/>
            </a:pPr>
            <a:endParaRPr lang="de-DE" b="1" i="1" dirty="0"/>
          </a:p>
          <a:p>
            <a:pPr marL="0" indent="0" algn="ctr">
              <a:buNone/>
            </a:pPr>
            <a:r>
              <a:rPr lang="de-DE" b="1" i="1" dirty="0"/>
              <a:t>Nach § 4 DSG-EKD bezeichnet der Ausdruck:</a:t>
            </a:r>
            <a:endParaRPr lang="de-DE" b="1" dirty="0"/>
          </a:p>
          <a:p>
            <a:pPr marL="0" indent="0" algn="ctr">
              <a:buNone/>
            </a:pPr>
            <a:endParaRPr lang="de-DE" b="1" i="1" dirty="0"/>
          </a:p>
          <a:p>
            <a:pPr marL="457200" indent="-457200" algn="ctr">
              <a:buAutoNum type="arabicPeriod"/>
            </a:pPr>
            <a:r>
              <a:rPr lang="de-DE" b="1" i="1" dirty="0"/>
              <a:t>"personenbezogene Daten" alle  Informationen, die sich auf eine identifizierte oder identifizierbare natürliche Person beziehen; </a:t>
            </a:r>
            <a:r>
              <a:rPr lang="de-DE" b="1" i="1" dirty="0">
                <a:latin typeface="Calibri"/>
              </a:rPr>
              <a:t>[…]</a:t>
            </a:r>
            <a:endParaRPr lang="de-DE" b="1" dirty="0"/>
          </a:p>
          <a:p>
            <a:pPr marL="457200" indent="-457200" algn="ctr">
              <a:buAutoNum type="arabicPeriod"/>
            </a:pPr>
            <a:endParaRPr lang="de-DE" dirty="0"/>
          </a:p>
          <a:p>
            <a:pPr marL="0" indent="0" algn="just">
              <a:buNone/>
            </a:pPr>
            <a:r>
              <a:rPr lang="de-DE" dirty="0"/>
              <a:t>Neben dem Namen oder der Wohnanschrift zählen hierzu auch die IP-Adresse des Computers, den eine Person nutzt oder eine Kennnummer wie z.B. die Sozialversicherungs- oder Steuernummer. </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427287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408538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628800"/>
          </a:xfrm>
        </p:spPr>
        <p:txBody>
          <a:bodyPr/>
          <a:lstStyle/>
          <a:p>
            <a:pPr>
              <a:lnSpc>
                <a:spcPct val="150000"/>
              </a:lnSpc>
            </a:pPr>
            <a:r>
              <a:rPr lang="de-DE" b="1" dirty="0"/>
              <a:t>Das DSG-EKD</a:t>
            </a:r>
            <a:br>
              <a:rPr lang="de-DE" b="1" dirty="0"/>
            </a:br>
            <a:r>
              <a:rPr lang="de-DE" sz="2000" b="1" dirty="0"/>
              <a:t>- besondere Kategorien personenbezogener Daten - </a:t>
            </a:r>
            <a:endParaRPr lang="de-DE" sz="2000" dirty="0"/>
          </a:p>
        </p:txBody>
      </p:sp>
      <p:sp>
        <p:nvSpPr>
          <p:cNvPr id="3" name="Inhaltsplatzhalter 2"/>
          <p:cNvSpPr>
            <a:spLocks noGrp="1"/>
          </p:cNvSpPr>
          <p:nvPr>
            <p:ph idx="1"/>
          </p:nvPr>
        </p:nvSpPr>
        <p:spPr/>
        <p:txBody>
          <a:bodyPr>
            <a:normAutofit fontScale="62500" lnSpcReduction="20000"/>
          </a:bodyPr>
          <a:lstStyle/>
          <a:p>
            <a:pPr marL="0" indent="0">
              <a:buNone/>
            </a:pPr>
            <a:endParaRPr lang="de-DE" i="1" dirty="0"/>
          </a:p>
          <a:p>
            <a:pPr marL="0" indent="0">
              <a:buNone/>
            </a:pPr>
            <a:endParaRPr lang="de-DE" i="1" dirty="0"/>
          </a:p>
          <a:p>
            <a:pPr marL="0" indent="0">
              <a:lnSpc>
                <a:spcPct val="170000"/>
              </a:lnSpc>
              <a:buNone/>
            </a:pPr>
            <a:r>
              <a:rPr lang="de-DE" i="1" u="sng" dirty="0"/>
              <a:t>"besondere Kategorien personenbezogener Daten“ nach § 4 DSG-EKD</a:t>
            </a:r>
            <a:endParaRPr lang="de-DE" u="sng" dirty="0"/>
          </a:p>
          <a:p>
            <a:pPr>
              <a:lnSpc>
                <a:spcPct val="170000"/>
              </a:lnSpc>
              <a:buFontTx/>
              <a:buChar char="-"/>
            </a:pPr>
            <a:r>
              <a:rPr lang="de-DE" b="1" i="1" dirty="0"/>
              <a:t>religiöse oder weltanschauliche Überzeugungen</a:t>
            </a:r>
            <a:r>
              <a:rPr lang="de-DE" i="1" dirty="0"/>
              <a:t>, ausgenommen Angaben über die Zugehörigkeit zu einer Kirche oder einer Religions- oder Weltanschauungsgemeinschaft </a:t>
            </a:r>
          </a:p>
          <a:p>
            <a:pPr>
              <a:lnSpc>
                <a:spcPct val="170000"/>
              </a:lnSpc>
              <a:buFontTx/>
              <a:buChar char="-"/>
            </a:pPr>
            <a:r>
              <a:rPr lang="de-DE" i="1" dirty="0"/>
              <a:t>Informationen, über die </a:t>
            </a:r>
            <a:r>
              <a:rPr lang="de-DE" b="1" i="1" dirty="0"/>
              <a:t>rassische und ethnische Herkunft</a:t>
            </a:r>
            <a:r>
              <a:rPr lang="de-DE" i="1" dirty="0"/>
              <a:t>, </a:t>
            </a:r>
            <a:r>
              <a:rPr lang="de-DE" b="1" i="1" dirty="0"/>
              <a:t>politische</a:t>
            </a:r>
            <a:r>
              <a:rPr lang="de-DE" b="1" dirty="0"/>
              <a:t> </a:t>
            </a:r>
            <a:r>
              <a:rPr lang="de-DE" b="1" i="1" dirty="0"/>
              <a:t>Meinung</a:t>
            </a:r>
            <a:r>
              <a:rPr lang="de-DE" i="1" dirty="0"/>
              <a:t> oder </a:t>
            </a:r>
            <a:r>
              <a:rPr lang="de-DE" b="1" i="1" dirty="0"/>
              <a:t>Gewerkschaftszugehörigkeit</a:t>
            </a:r>
            <a:r>
              <a:rPr lang="de-DE" i="1" dirty="0"/>
              <a:t> einer natürlichen Person </a:t>
            </a:r>
            <a:endParaRPr lang="de-DE" dirty="0"/>
          </a:p>
          <a:p>
            <a:pPr>
              <a:lnSpc>
                <a:spcPct val="170000"/>
              </a:lnSpc>
              <a:buFontTx/>
              <a:buChar char="-"/>
            </a:pPr>
            <a:r>
              <a:rPr lang="de-DE" b="1" i="1" dirty="0"/>
              <a:t>genetische Daten</a:t>
            </a:r>
            <a:endParaRPr lang="de-DE" dirty="0"/>
          </a:p>
          <a:p>
            <a:pPr>
              <a:lnSpc>
                <a:spcPct val="170000"/>
              </a:lnSpc>
              <a:buFontTx/>
              <a:buChar char="-"/>
            </a:pPr>
            <a:r>
              <a:rPr lang="de-DE" b="1" i="1" dirty="0"/>
              <a:t>biometrische Daten </a:t>
            </a:r>
          </a:p>
          <a:p>
            <a:pPr>
              <a:lnSpc>
                <a:spcPct val="170000"/>
              </a:lnSpc>
              <a:buFontTx/>
              <a:buChar char="-"/>
            </a:pPr>
            <a:r>
              <a:rPr lang="de-DE" b="1" i="1" dirty="0"/>
              <a:t>Gesundheitsdaten</a:t>
            </a:r>
            <a:endParaRPr lang="de-DE" i="1" dirty="0"/>
          </a:p>
          <a:p>
            <a:pPr>
              <a:lnSpc>
                <a:spcPct val="170000"/>
              </a:lnSpc>
              <a:buFontTx/>
              <a:buChar char="-"/>
            </a:pPr>
            <a:r>
              <a:rPr lang="de-DE" b="1" i="1" dirty="0"/>
              <a:t>Daten zum Sexualleben oder der sexuellen Orientierung </a:t>
            </a:r>
            <a:endParaRPr lang="de-DE" dirty="0"/>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840827"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90106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404664"/>
            <a:ext cx="8229600" cy="5904656"/>
          </a:xfrm>
          <a:solidFill>
            <a:schemeClr val="tx1"/>
          </a:solidFill>
        </p:spPr>
        <p:txBody>
          <a:bodyPr>
            <a:normAutofit/>
          </a:bodyPr>
          <a:lstStyle/>
          <a:p>
            <a:pPr marL="0" indent="0" algn="ctr">
              <a:buNone/>
            </a:pPr>
            <a:endParaRPr lang="de-DE" sz="6000" dirty="0">
              <a:solidFill>
                <a:schemeClr val="bg1">
                  <a:lumMod val="95000"/>
                </a:schemeClr>
              </a:solidFill>
              <a:latin typeface="Chiller" panose="04020404031007020602" pitchFamily="82" charset="0"/>
            </a:endParaRPr>
          </a:p>
          <a:p>
            <a:pPr marL="0" indent="0" algn="ctr">
              <a:buNone/>
            </a:pPr>
            <a:r>
              <a:rPr lang="de-DE" sz="8000" b="1" dirty="0">
                <a:solidFill>
                  <a:schemeClr val="bg1">
                    <a:lumMod val="95000"/>
                  </a:schemeClr>
                </a:solidFill>
                <a:latin typeface="Chiller" panose="04020404031007020602" pitchFamily="82" charset="0"/>
              </a:rPr>
              <a:t>Das Datenschutzgesetz </a:t>
            </a:r>
          </a:p>
          <a:p>
            <a:pPr marL="0" indent="0" algn="ctr">
              <a:buNone/>
            </a:pPr>
            <a:r>
              <a:rPr lang="de-DE" sz="8000" b="1" dirty="0">
                <a:solidFill>
                  <a:schemeClr val="bg1">
                    <a:lumMod val="95000"/>
                  </a:schemeClr>
                </a:solidFill>
                <a:latin typeface="Chiller" panose="04020404031007020602" pitchFamily="82" charset="0"/>
              </a:rPr>
              <a:t>der Evangelischen Kirche </a:t>
            </a:r>
          </a:p>
          <a:p>
            <a:pPr marL="0" indent="0" algn="ctr">
              <a:buNone/>
            </a:pPr>
            <a:r>
              <a:rPr lang="de-DE" sz="8000" b="1" dirty="0">
                <a:solidFill>
                  <a:schemeClr val="bg1">
                    <a:lumMod val="95000"/>
                  </a:schemeClr>
                </a:solidFill>
                <a:latin typeface="Chiller" panose="04020404031007020602" pitchFamily="82" charset="0"/>
              </a:rPr>
              <a:t>in Deutschland</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1283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94840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Das DSG-EKD</a:t>
            </a:r>
            <a:br>
              <a:rPr lang="de-DE" b="1" dirty="0"/>
            </a:br>
            <a:r>
              <a:rPr lang="de-DE" sz="2000" b="1" dirty="0"/>
              <a:t>- Anwendungsbereich -</a:t>
            </a:r>
          </a:p>
        </p:txBody>
      </p:sp>
      <p:sp>
        <p:nvSpPr>
          <p:cNvPr id="3" name="Inhaltsplatzhalter 2"/>
          <p:cNvSpPr>
            <a:spLocks noGrp="1"/>
          </p:cNvSpPr>
          <p:nvPr>
            <p:ph idx="1"/>
          </p:nvPr>
        </p:nvSpPr>
        <p:spPr>
          <a:xfrm>
            <a:off x="457200" y="1268760"/>
            <a:ext cx="8229600" cy="4857403"/>
          </a:xfrm>
        </p:spPr>
        <p:txBody>
          <a:bodyPr numCol="1">
            <a:normAutofit fontScale="55000" lnSpcReduction="20000"/>
          </a:bodyPr>
          <a:lstStyle/>
          <a:p>
            <a:pPr marL="0" indent="0">
              <a:lnSpc>
                <a:spcPct val="160000"/>
              </a:lnSpc>
              <a:spcBef>
                <a:spcPts val="0"/>
              </a:spcBef>
              <a:buNone/>
            </a:pPr>
            <a:endParaRPr lang="de-DE" i="1" dirty="0">
              <a:cs typeface="Arial" panose="020B0604020202020204" pitchFamily="34" charset="0"/>
            </a:endParaRPr>
          </a:p>
          <a:p>
            <a:pPr marL="0" indent="0">
              <a:lnSpc>
                <a:spcPct val="160000"/>
              </a:lnSpc>
              <a:spcBef>
                <a:spcPts val="0"/>
              </a:spcBef>
              <a:buNone/>
            </a:pPr>
            <a:endParaRPr lang="de-DE" sz="3400" i="1" dirty="0">
              <a:cs typeface="Arial" panose="020B0604020202020204" pitchFamily="34" charset="0"/>
            </a:endParaRPr>
          </a:p>
          <a:p>
            <a:pPr marL="0" indent="0">
              <a:lnSpc>
                <a:spcPct val="160000"/>
              </a:lnSpc>
              <a:spcBef>
                <a:spcPts val="0"/>
              </a:spcBef>
              <a:buNone/>
            </a:pPr>
            <a:r>
              <a:rPr lang="de-DE" sz="3400" i="1" dirty="0">
                <a:cs typeface="Arial" panose="020B0604020202020204" pitchFamily="34" charset="0"/>
              </a:rPr>
              <a:t>Präambel DSG-EKD:</a:t>
            </a:r>
          </a:p>
          <a:p>
            <a:pPr marL="0" indent="0">
              <a:lnSpc>
                <a:spcPct val="160000"/>
              </a:lnSpc>
              <a:spcBef>
                <a:spcPts val="0"/>
              </a:spcBef>
              <a:buNone/>
            </a:pPr>
            <a:endParaRPr lang="de-DE" sz="3400" i="1" dirty="0">
              <a:cs typeface="Arial" panose="020B0604020202020204" pitchFamily="34" charset="0"/>
            </a:endParaRPr>
          </a:p>
          <a:p>
            <a:pPr marL="0" indent="0">
              <a:lnSpc>
                <a:spcPct val="160000"/>
              </a:lnSpc>
              <a:spcBef>
                <a:spcPts val="0"/>
              </a:spcBef>
              <a:buNone/>
            </a:pPr>
            <a:r>
              <a:rPr lang="de-DE" sz="3400" i="1" dirty="0">
                <a:cs typeface="Arial" panose="020B0604020202020204" pitchFamily="34" charset="0"/>
              </a:rPr>
              <a:t>„Dieses </a:t>
            </a:r>
            <a:r>
              <a:rPr lang="de-DE" sz="3400" i="1" dirty="0">
                <a:cs typeface="Arial" panose="020B0604020202020204" pitchFamily="34" charset="0"/>
                <a:hlinkClick r:id="rId3"/>
              </a:rPr>
              <a:t>Kirchengesetz</a:t>
            </a:r>
            <a:r>
              <a:rPr lang="de-DE" sz="3400" i="1" dirty="0">
                <a:cs typeface="Arial" panose="020B0604020202020204" pitchFamily="34" charset="0"/>
              </a:rPr>
              <a:t> gilt für die Verarbeitung personenbezogener Daten durch die Evangelische Kirche in Deutschland, die Gliedkirchen und die gliedkirchlichen Zusammenschlüsse, alle weiteren kirchlichen juristischen Personen des öffentlichen Rechts sowie die ihnen zugeordneten kirchlichen und diakonischen Dienste, Einrichtungen und Werke ohne Rücksicht auf deren Rechtsform (kirchliche Stelle).“</a:t>
            </a:r>
          </a:p>
        </p:txBody>
      </p:sp>
      <p:sp>
        <p:nvSpPr>
          <p:cNvPr id="4" name="Datumsplatzhalter 3"/>
          <p:cNvSpPr>
            <a:spLocks noGrp="1"/>
          </p:cNvSpPr>
          <p:nvPr>
            <p:ph type="dt" sz="half" idx="10"/>
          </p:nvPr>
        </p:nvSpPr>
        <p:spPr/>
        <p:txBody>
          <a:bodyPr/>
          <a:lstStyle/>
          <a:p>
            <a:fld id="{DD2087C0-892C-422F-8083-D993562A4668}" type="datetime1">
              <a:rPr lang="de-DE" smtClean="0"/>
              <a:t>10.09.2021</a:t>
            </a:fld>
            <a:endParaRPr lang="de-DE"/>
          </a:p>
        </p:txBody>
      </p:sp>
      <p:sp>
        <p:nvSpPr>
          <p:cNvPr id="5" name="Fußzeilenplatzhalter 4"/>
          <p:cNvSpPr>
            <a:spLocks noGrp="1"/>
          </p:cNvSpPr>
          <p:nvPr>
            <p:ph type="ftr" sz="quarter" idx="11"/>
          </p:nvPr>
        </p:nvSpPr>
        <p:spPr>
          <a:xfrm>
            <a:off x="659165" y="6356350"/>
            <a:ext cx="5857051" cy="365125"/>
          </a:xfrm>
        </p:spPr>
        <p:txBody>
          <a:bodyPr/>
          <a:lstStyle/>
          <a:p>
            <a:r>
              <a:rPr lang="de-DE" sz="800" dirty="0"/>
              <a:t>Datenschutz-Schulung</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1098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052736"/>
          </a:xfrm>
        </p:spPr>
        <p:txBody>
          <a:bodyPr/>
          <a:lstStyle/>
          <a:p>
            <a:r>
              <a:rPr lang="de-DE" dirty="0"/>
              <a:t>Gesetzesgrundlagen </a:t>
            </a:r>
          </a:p>
        </p:txBody>
      </p:sp>
      <p:sp>
        <p:nvSpPr>
          <p:cNvPr id="3" name="Inhaltsplatzhalter 2"/>
          <p:cNvSpPr>
            <a:spLocks noGrp="1"/>
          </p:cNvSpPr>
          <p:nvPr>
            <p:ph idx="1"/>
          </p:nvPr>
        </p:nvSpPr>
        <p:spPr>
          <a:xfrm>
            <a:off x="457200" y="1196752"/>
            <a:ext cx="8229600" cy="5112568"/>
          </a:xfrm>
        </p:spPr>
        <p:txBody>
          <a:bodyPr>
            <a:normAutofit fontScale="85000" lnSpcReduction="20000"/>
          </a:bodyPr>
          <a:lstStyle/>
          <a:p>
            <a:pPr lvl="0"/>
            <a:r>
              <a:rPr lang="de-DE" sz="2000" dirty="0">
                <a:hlinkClick r:id="rId3"/>
              </a:rPr>
              <a:t>das Kirchengesetz über den Datenschutz der Evangelischen Kirche in Deutschland (DSG-EKD) vom 15. November 2017</a:t>
            </a:r>
            <a:endParaRPr lang="de-DE" sz="2000" dirty="0"/>
          </a:p>
          <a:p>
            <a:pPr marL="0" lvl="0" indent="0">
              <a:buNone/>
            </a:pPr>
            <a:endParaRPr lang="de-DE" sz="2000" dirty="0"/>
          </a:p>
          <a:p>
            <a:pPr lvl="0"/>
            <a:r>
              <a:rPr lang="de-DE" sz="2000" dirty="0">
                <a:hlinkClick r:id="rId4"/>
              </a:rPr>
              <a:t>die Rechtsverordnung zur Ergänzung und Durchführung des Kirchengesetzes über den Datenschutz der EKD (DSVO) der EKBO vom 18. Mai 2018</a:t>
            </a:r>
            <a:endParaRPr lang="de-DE" sz="2000" dirty="0"/>
          </a:p>
          <a:p>
            <a:pPr lvl="0"/>
            <a:endParaRPr lang="de-DE" sz="2000" dirty="0"/>
          </a:p>
          <a:p>
            <a:r>
              <a:rPr lang="de-DE" sz="1800" dirty="0">
                <a:hlinkClick r:id="rId5"/>
              </a:rPr>
              <a:t>Verordnung zur Sicherheit der Informationstechnik (IT-Sicherheitsverordnung - ITSVO-EKD) vom 29. Mai 2015</a:t>
            </a:r>
            <a:endParaRPr lang="de-DE" sz="1800" dirty="0"/>
          </a:p>
          <a:p>
            <a:pPr marL="0" lvl="0" indent="0">
              <a:buNone/>
            </a:pPr>
            <a:endParaRPr lang="de-DE" sz="2000" dirty="0"/>
          </a:p>
          <a:p>
            <a:r>
              <a:rPr lang="de-DE" sz="2000" dirty="0">
                <a:hlinkClick r:id="rId6"/>
              </a:rPr>
              <a:t>die IT-Sicherheitsverordnung der EKBO vom 25. Oktober 2017 zur Erstellung eines IT-Sicherheitskonzeptes</a:t>
            </a:r>
            <a:endParaRPr lang="de-DE" sz="2000" dirty="0"/>
          </a:p>
          <a:p>
            <a:endParaRPr lang="de-DE" sz="2000" dirty="0"/>
          </a:p>
          <a:p>
            <a:pPr marL="0" indent="0">
              <a:buNone/>
            </a:pPr>
            <a:r>
              <a:rPr lang="de-DE" sz="2000" dirty="0"/>
              <a:t>Zusätzlich:</a:t>
            </a:r>
          </a:p>
          <a:p>
            <a:pPr lvl="0"/>
            <a:r>
              <a:rPr lang="de-DE" sz="2000" dirty="0"/>
              <a:t>das Verwaltungsämtergesetz </a:t>
            </a:r>
          </a:p>
          <a:p>
            <a:r>
              <a:rPr lang="de-DE" sz="2000" dirty="0"/>
              <a:t>die Kassationsordnung der EKBO/EKD</a:t>
            </a:r>
          </a:p>
          <a:p>
            <a:r>
              <a:rPr lang="de-DE" sz="2000" dirty="0"/>
              <a:t>das MAV-Gesetz</a:t>
            </a:r>
          </a:p>
          <a:p>
            <a:r>
              <a:rPr lang="de-DE" sz="2000" dirty="0"/>
              <a:t>Dienstvereinbarungen den Datenschutz tangierend</a:t>
            </a:r>
          </a:p>
          <a:p>
            <a:r>
              <a:rPr lang="de-DE" sz="2000" dirty="0"/>
              <a:t>sowie weitere, dem jeweiligen Arbeitsbereich zugeordneten Gesetzesgrundlagen (wie z.B. das SGB, TMG)</a:t>
            </a:r>
          </a:p>
          <a:p>
            <a:endParaRPr lang="de-DE" sz="2000" dirty="0"/>
          </a:p>
        </p:txBody>
      </p:sp>
      <p:sp>
        <p:nvSpPr>
          <p:cNvPr id="4" name="Datumsplatzhalter 3"/>
          <p:cNvSpPr>
            <a:spLocks noGrp="1"/>
          </p:cNvSpPr>
          <p:nvPr>
            <p:ph type="dt" sz="half" idx="10"/>
          </p:nvPr>
        </p:nvSpPr>
        <p:spPr/>
        <p:txBody>
          <a:bodyPr/>
          <a:lstStyle/>
          <a:p>
            <a:fld id="{C6643AF3-933C-4589-ADE8-9D9A60A5F55A}" type="datetime1">
              <a:rPr lang="de-DE" smtClean="0"/>
              <a:t>10.09.2021</a:t>
            </a:fld>
            <a:endParaRPr lang="de-DE"/>
          </a:p>
        </p:txBody>
      </p:sp>
      <p:sp>
        <p:nvSpPr>
          <p:cNvPr id="5" name="Fußzeilenplatzhalter 4"/>
          <p:cNvSpPr>
            <a:spLocks noGrp="1"/>
          </p:cNvSpPr>
          <p:nvPr>
            <p:ph type="ftr" sz="quarter" idx="11"/>
          </p:nvPr>
        </p:nvSpPr>
        <p:spPr>
          <a:xfrm>
            <a:off x="659165" y="6356350"/>
            <a:ext cx="6217091" cy="365125"/>
          </a:xfrm>
        </p:spPr>
        <p:txBody>
          <a:bodyPr/>
          <a:lstStyle/>
          <a:p>
            <a:r>
              <a:rPr lang="de-DE" dirty="0"/>
              <a:t>Datenschutz-Schulung </a:t>
            </a:r>
          </a:p>
          <a:p>
            <a:r>
              <a:rPr lang="de-DE" dirty="0"/>
              <a:t>Referent: Ino Kringel </a:t>
            </a:r>
          </a:p>
          <a:p>
            <a:r>
              <a:rPr lang="de-DE" dirty="0"/>
              <a:t>Kontakt: i.kringel@kva-berlin-sued.de / +49 160 98 99 24 24 / 030-689 04-197</a:t>
            </a:r>
          </a:p>
        </p:txBody>
      </p:sp>
    </p:spTree>
    <p:extLst>
      <p:ext uri="{BB962C8B-B14F-4D97-AF65-F5344CB8AC3E}">
        <p14:creationId xmlns:p14="http://schemas.microsoft.com/office/powerpoint/2010/main" val="888120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552946"/>
            <a:ext cx="8299078" cy="5756374"/>
          </a:xfrm>
        </p:spPr>
      </p:pic>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84843"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
        <p:nvSpPr>
          <p:cNvPr id="7" name="Textfeld 6"/>
          <p:cNvSpPr txBox="1"/>
          <p:nvPr/>
        </p:nvSpPr>
        <p:spPr>
          <a:xfrm>
            <a:off x="827584" y="1268760"/>
            <a:ext cx="3816424" cy="1200329"/>
          </a:xfrm>
          <a:prstGeom prst="rect">
            <a:avLst/>
          </a:prstGeom>
          <a:solidFill>
            <a:schemeClr val="bg1"/>
          </a:solidFill>
        </p:spPr>
        <p:txBody>
          <a:bodyPr wrap="square" rtlCol="0">
            <a:spAutoFit/>
          </a:bodyPr>
          <a:lstStyle/>
          <a:p>
            <a:r>
              <a:rPr lang="de-DE" sz="2400" b="1" dirty="0"/>
              <a:t>Jetzt 1x kurz durchatmen, es folgen Beispiele für Ihre praktische Arbeit!</a:t>
            </a:r>
          </a:p>
        </p:txBody>
      </p:sp>
      <p:sp>
        <p:nvSpPr>
          <p:cNvPr id="8" name="Textfeld 7"/>
          <p:cNvSpPr txBox="1"/>
          <p:nvPr/>
        </p:nvSpPr>
        <p:spPr>
          <a:xfrm>
            <a:off x="7740352" y="6264430"/>
            <a:ext cx="936104" cy="215444"/>
          </a:xfrm>
          <a:prstGeom prst="rect">
            <a:avLst/>
          </a:prstGeom>
          <a:noFill/>
        </p:spPr>
        <p:txBody>
          <a:bodyPr wrap="square" rtlCol="0">
            <a:spAutoFit/>
          </a:bodyPr>
          <a:lstStyle/>
          <a:p>
            <a:r>
              <a:rPr lang="de-DE" sz="800" dirty="0"/>
              <a:t>Quelle: </a:t>
            </a:r>
            <a:r>
              <a:rPr lang="de-DE" sz="800" dirty="0" err="1"/>
              <a:t>Pixabay</a:t>
            </a:r>
            <a:r>
              <a:rPr lang="de-DE" sz="800" dirty="0"/>
              <a:t> </a:t>
            </a:r>
          </a:p>
        </p:txBody>
      </p:sp>
    </p:spTree>
    <p:extLst>
      <p:ext uri="{BB962C8B-B14F-4D97-AF65-F5344CB8AC3E}">
        <p14:creationId xmlns:p14="http://schemas.microsoft.com/office/powerpoint/2010/main" val="23308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8" y="-5599"/>
            <a:ext cx="9601222" cy="6962070"/>
          </a:xfrm>
        </p:spPr>
      </p:pic>
      <p:sp>
        <p:nvSpPr>
          <p:cNvPr id="2" name="Titel 1"/>
          <p:cNvSpPr>
            <a:spLocks noGrp="1"/>
          </p:cNvSpPr>
          <p:nvPr>
            <p:ph type="title"/>
          </p:nvPr>
        </p:nvSpPr>
        <p:spPr>
          <a:xfrm>
            <a:off x="467544" y="1412776"/>
            <a:ext cx="8229600" cy="1195536"/>
          </a:xfrm>
        </p:spPr>
        <p:txBody>
          <a:bodyPr/>
          <a:lstStyle/>
          <a:p>
            <a:r>
              <a:rPr lang="de-DE" dirty="0"/>
              <a:t/>
            </a:r>
            <a:br>
              <a:rPr lang="de-DE" dirty="0"/>
            </a:br>
            <a:r>
              <a:rPr lang="de-DE" sz="8000" b="1" dirty="0"/>
              <a:t>15 Minuten Pause</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55589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64704"/>
            <a:ext cx="8229600" cy="1600200"/>
          </a:xfrm>
        </p:spPr>
        <p:txBody>
          <a:bodyPr/>
          <a:lstStyle/>
          <a:p>
            <a:r>
              <a:rPr lang="de-DE" sz="4000" dirty="0"/>
              <a:t>Nicht immer alles komplizierter machen, als es ist!</a:t>
            </a:r>
          </a:p>
        </p:txBody>
      </p:sp>
      <p:sp>
        <p:nvSpPr>
          <p:cNvPr id="3" name="Inhaltsplatzhalter 2"/>
          <p:cNvSpPr>
            <a:spLocks noGrp="1"/>
          </p:cNvSpPr>
          <p:nvPr>
            <p:ph idx="1"/>
          </p:nvPr>
        </p:nvSpPr>
        <p:spPr>
          <a:xfrm>
            <a:off x="457200" y="2564904"/>
            <a:ext cx="8229600" cy="3561259"/>
          </a:xfrm>
        </p:spPr>
        <p:txBody>
          <a:bodyPr/>
          <a:lstStyle/>
          <a:p>
            <a:pPr marL="0" indent="0">
              <a:buNone/>
            </a:pPr>
            <a:endParaRPr lang="de-DE" dirty="0"/>
          </a:p>
          <a:p>
            <a:pPr marL="0" indent="0">
              <a:buNone/>
            </a:pPr>
            <a:endParaRPr lang="de-DE" dirty="0"/>
          </a:p>
          <a:p>
            <a:pPr marL="0" indent="0">
              <a:buNone/>
            </a:pPr>
            <a:endParaRPr lang="de-DE" dirty="0"/>
          </a:p>
          <a:p>
            <a:pPr marL="0" indent="0">
              <a:buNone/>
            </a:pPr>
            <a:r>
              <a:rPr lang="de-DE" dirty="0"/>
              <a:t>Aufgabe: Zeichnen Sie ein Quadrat mit drei Strichen.</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1283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226989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Ablaufplan</a:t>
            </a:r>
          </a:p>
        </p:txBody>
      </p:sp>
      <p:sp>
        <p:nvSpPr>
          <p:cNvPr id="3" name="Inhaltsplatzhalter 2"/>
          <p:cNvSpPr>
            <a:spLocks noGrp="1"/>
          </p:cNvSpPr>
          <p:nvPr>
            <p:ph idx="1"/>
          </p:nvPr>
        </p:nvSpPr>
        <p:spPr>
          <a:xfrm>
            <a:off x="457200" y="1412776"/>
            <a:ext cx="8229600" cy="4713387"/>
          </a:xfrm>
        </p:spPr>
        <p:txBody>
          <a:bodyPr>
            <a:normAutofit fontScale="62500" lnSpcReduction="20000"/>
          </a:bodyPr>
          <a:lstStyle/>
          <a:p>
            <a:pPr marL="0" indent="0">
              <a:spcBef>
                <a:spcPts val="0"/>
              </a:spcBef>
              <a:buNone/>
            </a:pPr>
            <a:endParaRPr lang="de-DE" sz="2400" b="1" dirty="0"/>
          </a:p>
          <a:p>
            <a:pPr marL="457200" indent="-457200">
              <a:spcBef>
                <a:spcPts val="0"/>
              </a:spcBef>
              <a:buAutoNum type="arabicPeriod"/>
            </a:pPr>
            <a:r>
              <a:rPr lang="de-DE" sz="2400" b="1" dirty="0"/>
              <a:t>Teil (ca. 45 Minuten)</a:t>
            </a:r>
          </a:p>
          <a:p>
            <a:pPr marL="0" indent="0">
              <a:spcBef>
                <a:spcPts val="0"/>
              </a:spcBef>
              <a:buNone/>
            </a:pPr>
            <a:endParaRPr lang="de-DE" sz="2400" b="1" dirty="0"/>
          </a:p>
          <a:p>
            <a:pPr marL="514350" indent="-514350">
              <a:spcBef>
                <a:spcPts val="1200"/>
              </a:spcBef>
              <a:buAutoNum type="arabicParenR"/>
            </a:pPr>
            <a:r>
              <a:rPr lang="de-DE" sz="2200" dirty="0"/>
              <a:t>Vorstellung und Zuständigkeit des Datenschutzbeauftragten</a:t>
            </a:r>
          </a:p>
          <a:p>
            <a:pPr marL="514350" indent="-514350">
              <a:spcBef>
                <a:spcPts val="1200"/>
              </a:spcBef>
              <a:buAutoNum type="arabicParenR"/>
            </a:pPr>
            <a:r>
              <a:rPr lang="de-DE" sz="2200" dirty="0"/>
              <a:t>Meinungsbild: „Meine Daten – geschützt und unter Kontrolle?“ </a:t>
            </a:r>
          </a:p>
          <a:p>
            <a:pPr marL="514350" indent="-514350">
              <a:spcBef>
                <a:spcPts val="1200"/>
              </a:spcBef>
              <a:buAutoNum type="arabicParenR"/>
            </a:pPr>
            <a:r>
              <a:rPr lang="de-DE" sz="2200" dirty="0"/>
              <a:t>Definition Datenschutz</a:t>
            </a:r>
          </a:p>
          <a:p>
            <a:pPr marL="514350" indent="-514350">
              <a:spcBef>
                <a:spcPts val="1200"/>
              </a:spcBef>
              <a:buAutoNum type="arabicParenR"/>
            </a:pPr>
            <a:r>
              <a:rPr lang="de-DE" sz="2200" dirty="0"/>
              <a:t>Erste Fachbegriffe</a:t>
            </a:r>
          </a:p>
          <a:p>
            <a:pPr marL="514350" indent="-514350">
              <a:spcBef>
                <a:spcPts val="1200"/>
              </a:spcBef>
              <a:buAutoNum type="arabicParenR"/>
            </a:pPr>
            <a:r>
              <a:rPr lang="de-DE" sz="2200" dirty="0"/>
              <a:t>Das Datenschutzgesetz der Evangelischen Kirche in Deutschland</a:t>
            </a:r>
          </a:p>
          <a:p>
            <a:pPr marL="0" indent="0">
              <a:spcBef>
                <a:spcPts val="1200"/>
              </a:spcBef>
              <a:buNone/>
            </a:pPr>
            <a:r>
              <a:rPr lang="de-DE" sz="2400" dirty="0"/>
              <a:t>------------------------------------------------------------------------------------------------------------------------------			</a:t>
            </a:r>
            <a:r>
              <a:rPr lang="de-DE" sz="2400" b="1" dirty="0"/>
              <a:t>15 Minuten Pause</a:t>
            </a:r>
          </a:p>
          <a:p>
            <a:pPr marL="0" indent="0">
              <a:spcBef>
                <a:spcPts val="0"/>
              </a:spcBef>
              <a:buNone/>
            </a:pPr>
            <a:r>
              <a:rPr lang="de-DE" dirty="0"/>
              <a:t>-</a:t>
            </a:r>
            <a:r>
              <a:rPr lang="de-DE" sz="2400" dirty="0"/>
              <a:t>-----------------------------------------------------------------------------------------------------------------------------</a:t>
            </a:r>
          </a:p>
          <a:p>
            <a:pPr marL="0" indent="0">
              <a:spcBef>
                <a:spcPts val="0"/>
              </a:spcBef>
              <a:buNone/>
            </a:pPr>
            <a:endParaRPr lang="de-DE" sz="2400" b="1" dirty="0"/>
          </a:p>
          <a:p>
            <a:pPr marL="0" indent="0">
              <a:spcBef>
                <a:spcPts val="0"/>
              </a:spcBef>
              <a:buNone/>
            </a:pPr>
            <a:r>
              <a:rPr lang="de-DE" sz="2400" b="1" dirty="0"/>
              <a:t>2. Teil (ca. 60 Minuten)</a:t>
            </a:r>
          </a:p>
          <a:p>
            <a:pPr marL="0" indent="0">
              <a:spcBef>
                <a:spcPts val="0"/>
              </a:spcBef>
              <a:buNone/>
            </a:pPr>
            <a:endParaRPr lang="de-DE" sz="2400" b="1" dirty="0"/>
          </a:p>
          <a:p>
            <a:pPr marL="0" indent="0">
              <a:spcBef>
                <a:spcPts val="1200"/>
              </a:spcBef>
              <a:buNone/>
            </a:pPr>
            <a:r>
              <a:rPr lang="de-DE" sz="2200" dirty="0"/>
              <a:t>Datenschutz in der Praxis</a:t>
            </a:r>
          </a:p>
          <a:p>
            <a:pPr marL="0" indent="0">
              <a:spcBef>
                <a:spcPts val="1200"/>
              </a:spcBef>
              <a:buNone/>
            </a:pPr>
            <a:r>
              <a:rPr lang="de-DE" sz="2200" dirty="0"/>
              <a:t>(Praxisorientierte Übungen)</a:t>
            </a:r>
          </a:p>
          <a:p>
            <a:pPr marL="0" indent="0">
              <a:spcBef>
                <a:spcPts val="1200"/>
              </a:spcBef>
              <a:buNone/>
            </a:pPr>
            <a:r>
              <a:rPr lang="de-DE" sz="2200" dirty="0"/>
              <a:t>Abschlussrunde/Rundgespräch</a:t>
            </a:r>
          </a:p>
        </p:txBody>
      </p:sp>
      <p:sp>
        <p:nvSpPr>
          <p:cNvPr id="4" name="Datumsplatzhalter 3"/>
          <p:cNvSpPr>
            <a:spLocks noGrp="1"/>
          </p:cNvSpPr>
          <p:nvPr>
            <p:ph type="dt" sz="half" idx="10"/>
          </p:nvPr>
        </p:nvSpPr>
        <p:spPr/>
        <p:txBody>
          <a:bodyPr/>
          <a:lstStyle/>
          <a:p>
            <a:fld id="{591F1178-3800-43BD-9E0B-075255A508DE}" type="datetime1">
              <a:rPr lang="de-DE" sz="800" smtClean="0"/>
              <a:t>10.09.2021</a:t>
            </a:fld>
            <a:endParaRPr lang="de-DE" sz="800" dirty="0"/>
          </a:p>
        </p:txBody>
      </p:sp>
      <p:sp>
        <p:nvSpPr>
          <p:cNvPr id="5" name="Fußzeilenplatzhalter 4"/>
          <p:cNvSpPr>
            <a:spLocks noGrp="1"/>
          </p:cNvSpPr>
          <p:nvPr>
            <p:ph type="ftr" sz="quarter" idx="11"/>
          </p:nvPr>
        </p:nvSpPr>
        <p:spPr>
          <a:xfrm>
            <a:off x="659165" y="6356350"/>
            <a:ext cx="6289099"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175044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600200"/>
          </a:xfrm>
        </p:spPr>
        <p:txBody>
          <a:bodyPr/>
          <a:lstStyle/>
          <a:p>
            <a:r>
              <a:rPr lang="de-DE" sz="4000" dirty="0"/>
              <a:t>Nicht immer alles komplizierter machen, als es ist!</a:t>
            </a:r>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r>
              <a:rPr lang="de-DE" dirty="0"/>
              <a:t>Auflösung:</a:t>
            </a:r>
          </a:p>
          <a:p>
            <a:pPr marL="0" indent="0">
              <a:buNone/>
            </a:pPr>
            <a:endParaRPr lang="de-DE" dirty="0"/>
          </a:p>
          <a:p>
            <a:pPr marL="0" indent="0" algn="ctr">
              <a:buNone/>
            </a:pPr>
            <a:endParaRPr lang="de-DE" dirty="0"/>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1283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
        <p:nvSpPr>
          <p:cNvPr id="6" name="Rechteck 5"/>
          <p:cNvSpPr/>
          <p:nvPr/>
        </p:nvSpPr>
        <p:spPr>
          <a:xfrm>
            <a:off x="3347864" y="3276235"/>
            <a:ext cx="1800200"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p:cNvCxnSpPr/>
          <p:nvPr/>
        </p:nvCxnSpPr>
        <p:spPr>
          <a:xfrm>
            <a:off x="3707904" y="3771542"/>
            <a:ext cx="0" cy="64807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247964" y="3791690"/>
            <a:ext cx="0" cy="630574"/>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4788024" y="3805740"/>
            <a:ext cx="0" cy="63137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177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Nicht immer alles komplizierter machen, als es ist!</a:t>
            </a:r>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r>
              <a:rPr lang="de-DE" dirty="0"/>
              <a:t>Aufgabe:</a:t>
            </a:r>
          </a:p>
          <a:p>
            <a:pPr marL="0" indent="0">
              <a:buNone/>
            </a:pPr>
            <a:endParaRPr lang="de-DE" dirty="0"/>
          </a:p>
          <a:p>
            <a:pPr marL="0" indent="0">
              <a:buNone/>
            </a:pPr>
            <a:r>
              <a:rPr lang="de-DE" dirty="0"/>
              <a:t>Stellen Sie mit einem Strich diese mathematische Aufgabe richtig.</a:t>
            </a:r>
          </a:p>
          <a:p>
            <a:pPr marL="0" indent="0">
              <a:buNone/>
            </a:pPr>
            <a:endParaRPr lang="de-DE" dirty="0"/>
          </a:p>
          <a:p>
            <a:pPr marL="0" indent="0" algn="ctr">
              <a:buNone/>
            </a:pPr>
            <a:r>
              <a:rPr lang="de-DE" dirty="0"/>
              <a:t>5 + 5 + 5 = 550</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427287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4244073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Nicht immer alles komplizierter machen, als es ist!</a:t>
            </a:r>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r>
              <a:rPr lang="de-DE" dirty="0"/>
              <a:t>Auflösung:</a:t>
            </a:r>
          </a:p>
          <a:p>
            <a:pPr marL="0" indent="0">
              <a:buNone/>
            </a:pPr>
            <a:endParaRPr lang="de-DE" dirty="0"/>
          </a:p>
          <a:p>
            <a:pPr marL="0" indent="0" algn="ctr">
              <a:buNone/>
            </a:pPr>
            <a:r>
              <a:rPr lang="de-DE" sz="6000" dirty="0"/>
              <a:t>5 </a:t>
            </a:r>
            <a:r>
              <a:rPr lang="de-DE" sz="6000" dirty="0">
                <a:solidFill>
                  <a:srgbClr val="C00000"/>
                </a:solidFill>
              </a:rPr>
              <a:t>+</a:t>
            </a:r>
            <a:r>
              <a:rPr lang="de-DE" sz="6000" dirty="0"/>
              <a:t> 5 + 5 = 550 </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840827"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cxnSp>
        <p:nvCxnSpPr>
          <p:cNvPr id="9" name="Gerade Verbindung 8"/>
          <p:cNvCxnSpPr/>
          <p:nvPr/>
        </p:nvCxnSpPr>
        <p:spPr>
          <a:xfrm flipV="1">
            <a:off x="2637377" y="3739636"/>
            <a:ext cx="216024" cy="2442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785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1411560"/>
          </a:xfrm>
        </p:spPr>
        <p:txBody>
          <a:bodyPr/>
          <a:lstStyle/>
          <a:p>
            <a:r>
              <a:rPr lang="de-DE" dirty="0"/>
              <a:t/>
            </a:r>
            <a:br>
              <a:rPr lang="de-DE" dirty="0"/>
            </a:br>
            <a:r>
              <a:rPr lang="de-DE" dirty="0"/>
              <a:t/>
            </a:r>
            <a:br>
              <a:rPr lang="de-DE" dirty="0"/>
            </a:br>
            <a:r>
              <a:rPr lang="de-DE" dirty="0"/>
              <a:t>Datenschutz in der Praxis</a:t>
            </a:r>
            <a:br>
              <a:rPr lang="de-DE" dirty="0"/>
            </a:br>
            <a:endParaRPr lang="de-DE" dirty="0"/>
          </a:p>
        </p:txBody>
      </p:sp>
      <p:sp>
        <p:nvSpPr>
          <p:cNvPr id="3" name="Inhaltsplatzhalter 2"/>
          <p:cNvSpPr>
            <a:spLocks noGrp="1"/>
          </p:cNvSpPr>
          <p:nvPr>
            <p:ph idx="1"/>
          </p:nvPr>
        </p:nvSpPr>
        <p:spPr>
          <a:xfrm>
            <a:off x="467544" y="1412777"/>
            <a:ext cx="8229600" cy="4464496"/>
          </a:xfrm>
        </p:spPr>
        <p:txBody>
          <a:bodyPr>
            <a:normAutofit/>
          </a:bodyPr>
          <a:lstStyle/>
          <a:p>
            <a:pPr>
              <a:spcBef>
                <a:spcPts val="0"/>
              </a:spcBef>
            </a:pPr>
            <a:r>
              <a:rPr lang="de-DE" sz="1900" b="1" dirty="0"/>
              <a:t>Was geht uns das an und wenn ja, wie lange?</a:t>
            </a:r>
            <a:endParaRPr lang="de-DE" sz="1900" dirty="0"/>
          </a:p>
          <a:p>
            <a:pPr marL="0" indent="0">
              <a:spcBef>
                <a:spcPts val="0"/>
              </a:spcBef>
              <a:buNone/>
            </a:pPr>
            <a:r>
              <a:rPr lang="de-DE" sz="1400" dirty="0"/>
              <a:t>      </a:t>
            </a:r>
            <a:r>
              <a:rPr lang="de-DE" sz="1300" dirty="0"/>
              <a:t>- Welche Daten von Personen wir erheben, verarbeiten und wie lange speichern dürfen -</a:t>
            </a:r>
          </a:p>
          <a:p>
            <a:pPr marL="0" indent="0" algn="ctr">
              <a:spcBef>
                <a:spcPts val="0"/>
              </a:spcBef>
              <a:buNone/>
            </a:pPr>
            <a:endParaRPr lang="de-DE" dirty="0"/>
          </a:p>
          <a:p>
            <a:pPr>
              <a:spcBef>
                <a:spcPts val="0"/>
              </a:spcBef>
            </a:pPr>
            <a:r>
              <a:rPr lang="de-DE" sz="1900" b="1" dirty="0"/>
              <a:t>Dürfen die das und muss ich darauf antworten? </a:t>
            </a:r>
            <a:endParaRPr lang="de-DE" sz="1900" dirty="0"/>
          </a:p>
          <a:p>
            <a:pPr marL="0" indent="0">
              <a:spcBef>
                <a:spcPts val="0"/>
              </a:spcBef>
              <a:buNone/>
            </a:pPr>
            <a:r>
              <a:rPr lang="de-DE" sz="2000" dirty="0"/>
              <a:t>     </a:t>
            </a:r>
            <a:r>
              <a:rPr lang="de-DE" sz="1300" dirty="0"/>
              <a:t>- Rechte von Personen, deren Daten wir gespeichert haben -</a:t>
            </a:r>
          </a:p>
          <a:p>
            <a:pPr marL="0" indent="0" algn="ctr">
              <a:spcBef>
                <a:spcPts val="0"/>
              </a:spcBef>
              <a:buNone/>
            </a:pPr>
            <a:endParaRPr lang="de-DE" dirty="0"/>
          </a:p>
          <a:p>
            <a:pPr>
              <a:spcBef>
                <a:spcPts val="0"/>
              </a:spcBef>
            </a:pPr>
            <a:r>
              <a:rPr lang="de-DE" sz="1900" b="1" dirty="0"/>
              <a:t>Ich bin dann mal kurz weg – Routine-Maßnahmen am Arbeitsplatz</a:t>
            </a:r>
          </a:p>
          <a:p>
            <a:pPr>
              <a:spcBef>
                <a:spcPts val="0"/>
              </a:spcBef>
            </a:pPr>
            <a:endParaRPr lang="de-DE" sz="1900" dirty="0"/>
          </a:p>
          <a:p>
            <a:pPr>
              <a:spcBef>
                <a:spcPts val="0"/>
              </a:spcBef>
            </a:pPr>
            <a:r>
              <a:rPr lang="de-DE" sz="1900" b="1" dirty="0"/>
              <a:t>Nur noch schnell die Mails checken – Sicherer Umgang beim Empfangen und Versenden von E-Mails</a:t>
            </a:r>
          </a:p>
          <a:p>
            <a:pPr>
              <a:spcBef>
                <a:spcPts val="0"/>
              </a:spcBef>
            </a:pPr>
            <a:endParaRPr lang="de-DE" sz="1900" b="1" dirty="0"/>
          </a:p>
          <a:p>
            <a:pPr>
              <a:spcBef>
                <a:spcPts val="0"/>
              </a:spcBef>
            </a:pPr>
            <a:r>
              <a:rPr lang="de-DE" sz="1900" b="1" dirty="0"/>
              <a:t>Das wollte ich nicht! – Was zu tun ist, wenn eine „Datenpanne“ auftritt?</a:t>
            </a:r>
            <a:endParaRPr lang="de-DE" sz="1900" dirty="0"/>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6793155" cy="365125"/>
          </a:xfrm>
        </p:spPr>
        <p:txBody>
          <a:bodyPr/>
          <a:lstStyle/>
          <a:p>
            <a:r>
              <a:rPr lang="de-DE" dirty="0"/>
              <a:t>Datenschutz-Schulung </a:t>
            </a:r>
          </a:p>
          <a:p>
            <a:r>
              <a:rPr lang="de-DE" dirty="0"/>
              <a:t>Referent: Ino Kringel </a:t>
            </a:r>
          </a:p>
          <a:p>
            <a:r>
              <a:rPr lang="de-DE" dirty="0"/>
              <a:t>Kontakt: i.kringel@kva-berlin-sued.de / +49 160 98 99 24 24 / 030-689 04-197</a:t>
            </a:r>
          </a:p>
        </p:txBody>
      </p:sp>
    </p:spTree>
    <p:extLst>
      <p:ext uri="{BB962C8B-B14F-4D97-AF65-F5344CB8AC3E}">
        <p14:creationId xmlns:p14="http://schemas.microsoft.com/office/powerpoint/2010/main" val="290716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5" y="404664"/>
            <a:ext cx="8208910" cy="5721499"/>
          </a:xfrm>
        </p:spPr>
      </p:pic>
      <p:sp>
        <p:nvSpPr>
          <p:cNvPr id="5" name="Fußzeilenplatzhalter 4"/>
          <p:cNvSpPr>
            <a:spLocks noGrp="1"/>
          </p:cNvSpPr>
          <p:nvPr>
            <p:ph type="ftr" sz="quarter" idx="11"/>
          </p:nvPr>
        </p:nvSpPr>
        <p:spPr>
          <a:xfrm>
            <a:off x="659165" y="6356350"/>
            <a:ext cx="427287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
        <p:nvSpPr>
          <p:cNvPr id="10" name="Textfeld 9"/>
          <p:cNvSpPr txBox="1"/>
          <p:nvPr/>
        </p:nvSpPr>
        <p:spPr>
          <a:xfrm>
            <a:off x="7164288" y="6151533"/>
            <a:ext cx="1512168" cy="215444"/>
          </a:xfrm>
          <a:prstGeom prst="rect">
            <a:avLst/>
          </a:prstGeom>
          <a:noFill/>
        </p:spPr>
        <p:txBody>
          <a:bodyPr wrap="square" rtlCol="0">
            <a:spAutoFit/>
          </a:bodyPr>
          <a:lstStyle/>
          <a:p>
            <a:r>
              <a:rPr lang="de-DE" sz="800" dirty="0"/>
              <a:t>Bild von </a:t>
            </a:r>
            <a:r>
              <a:rPr lang="de-DE" sz="800" dirty="0" err="1"/>
              <a:t>Ag</a:t>
            </a:r>
            <a:r>
              <a:rPr lang="de-DE" sz="800" dirty="0"/>
              <a:t> </a:t>
            </a:r>
            <a:r>
              <a:rPr lang="de-DE" sz="800" dirty="0" err="1"/>
              <a:t>Ku</a:t>
            </a:r>
            <a:r>
              <a:rPr lang="de-DE" sz="800" dirty="0"/>
              <a:t> auf </a:t>
            </a:r>
            <a:r>
              <a:rPr lang="de-DE" sz="800" dirty="0" err="1"/>
              <a:t>Pixabay</a:t>
            </a:r>
            <a:r>
              <a:rPr lang="de-DE" sz="800" dirty="0"/>
              <a:t> </a:t>
            </a:r>
          </a:p>
        </p:txBody>
      </p:sp>
      <p:sp>
        <p:nvSpPr>
          <p:cNvPr id="12" name="Textfeld 11"/>
          <p:cNvSpPr txBox="1"/>
          <p:nvPr/>
        </p:nvSpPr>
        <p:spPr>
          <a:xfrm>
            <a:off x="755576" y="836712"/>
            <a:ext cx="4464496" cy="923330"/>
          </a:xfrm>
          <a:prstGeom prst="rect">
            <a:avLst/>
          </a:prstGeom>
          <a:solidFill>
            <a:schemeClr val="bg1"/>
          </a:solidFill>
        </p:spPr>
        <p:txBody>
          <a:bodyPr wrap="square" rtlCol="0">
            <a:spAutoFit/>
          </a:bodyPr>
          <a:lstStyle/>
          <a:p>
            <a:r>
              <a:rPr lang="de-DE" b="1" dirty="0"/>
              <a:t>Welche Daten von Personen dürfen wir </a:t>
            </a:r>
            <a:br>
              <a:rPr lang="de-DE" b="1" dirty="0"/>
            </a:br>
            <a:r>
              <a:rPr lang="de-DE" b="1" dirty="0"/>
              <a:t>erheben, verarbeiten und wie lange speichern?</a:t>
            </a:r>
            <a:endParaRPr lang="de-DE" dirty="0"/>
          </a:p>
        </p:txBody>
      </p:sp>
    </p:spTree>
    <p:extLst>
      <p:ext uri="{BB962C8B-B14F-4D97-AF65-F5344CB8AC3E}">
        <p14:creationId xmlns:p14="http://schemas.microsoft.com/office/powerpoint/2010/main" val="1471056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764704"/>
            <a:ext cx="8229600" cy="1296144"/>
          </a:xfrm>
        </p:spPr>
        <p:txBody>
          <a:bodyPr>
            <a:normAutofit fontScale="90000"/>
          </a:bodyPr>
          <a:lstStyle/>
          <a:p>
            <a:pPr>
              <a:lnSpc>
                <a:spcPct val="100000"/>
              </a:lnSpc>
              <a:spcBef>
                <a:spcPts val="0"/>
              </a:spcBef>
            </a:pPr>
            <a:r>
              <a:rPr lang="de-DE" dirty="0"/>
              <a:t/>
            </a:r>
            <a:br>
              <a:rPr lang="de-DE" dirty="0"/>
            </a:br>
            <a:r>
              <a:rPr lang="de-DE" dirty="0"/>
              <a:t/>
            </a:r>
            <a:br>
              <a:rPr lang="de-DE" dirty="0"/>
            </a:br>
            <a:r>
              <a:rPr lang="de-DE" dirty="0"/>
              <a:t>Datenschutz in der Praxis</a:t>
            </a:r>
            <a:br>
              <a:rPr lang="de-DE" dirty="0"/>
            </a:br>
            <a:r>
              <a:rPr lang="de-DE" sz="4000" dirty="0"/>
              <a:t>- Datenerhebung -</a:t>
            </a:r>
          </a:p>
        </p:txBody>
      </p:sp>
      <p:sp>
        <p:nvSpPr>
          <p:cNvPr id="3" name="Inhaltsplatzhalter 2"/>
          <p:cNvSpPr>
            <a:spLocks noGrp="1"/>
          </p:cNvSpPr>
          <p:nvPr>
            <p:ph idx="1"/>
          </p:nvPr>
        </p:nvSpPr>
        <p:spPr>
          <a:xfrm>
            <a:off x="467544" y="2276872"/>
            <a:ext cx="8229600" cy="4421088"/>
          </a:xfrm>
        </p:spPr>
        <p:txBody>
          <a:bodyPr>
            <a:normAutofit fontScale="77500" lnSpcReduction="20000"/>
          </a:bodyPr>
          <a:lstStyle/>
          <a:p>
            <a:pPr marL="0" indent="0">
              <a:buNone/>
            </a:pPr>
            <a:r>
              <a:rPr lang="de-DE" dirty="0"/>
              <a:t>§ 5, Absatz 1, Nummer 2 definiert grundlegend den </a:t>
            </a:r>
            <a:r>
              <a:rPr lang="de-DE" b="1" u="sng" dirty="0"/>
              <a:t>Zweck</a:t>
            </a:r>
            <a:r>
              <a:rPr lang="de-DE" dirty="0"/>
              <a:t> von legitim erhobenen Datensätze :</a:t>
            </a:r>
          </a:p>
          <a:p>
            <a:pPr marL="0" indent="0">
              <a:buNone/>
            </a:pPr>
            <a:endParaRPr lang="de-DE" dirty="0"/>
          </a:p>
          <a:p>
            <a:pPr marL="0" indent="0" algn="just">
              <a:lnSpc>
                <a:spcPct val="160000"/>
              </a:lnSpc>
              <a:buNone/>
            </a:pPr>
            <a:r>
              <a:rPr lang="de-DE" sz="2300" b="1" i="1" dirty="0"/>
              <a:t>„Personenbezogene Daten werden für festgelegte, eindeutige und legitime Zwecke erhoben. Sie dürfen nicht in einer mit diesen Zwecken nicht zu vereinbarenden Weise weiterverarbeitet werden. </a:t>
            </a:r>
          </a:p>
          <a:p>
            <a:pPr marL="0" indent="0" algn="just">
              <a:lnSpc>
                <a:spcPct val="160000"/>
              </a:lnSpc>
              <a:buNone/>
            </a:pPr>
            <a:endParaRPr lang="de-DE" sz="2300" b="1" i="1" dirty="0"/>
          </a:p>
          <a:p>
            <a:pPr marL="0" indent="0" algn="just">
              <a:lnSpc>
                <a:spcPct val="160000"/>
              </a:lnSpc>
              <a:buNone/>
            </a:pPr>
            <a:r>
              <a:rPr lang="de-DE" sz="2300" b="1" i="1" dirty="0"/>
              <a:t>Eine Weiterverarbeitung für im kirchlichen Interesse liegende Archivzwecke, für wissenschaftliche oder historische Forschungszwecke oder für statistische Zwecke gilt als vereinbar mit den ursprünglichen Zwecken.“</a:t>
            </a:r>
            <a:endParaRPr lang="de-DE" sz="2300" b="1" dirty="0"/>
          </a:p>
          <a:p>
            <a:pPr marL="0" indent="0">
              <a:buNone/>
            </a:pPr>
            <a:endParaRPr lang="de-DE" dirty="0"/>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4056851"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2969330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24744"/>
          </a:xfrm>
        </p:spPr>
        <p:txBody>
          <a:bodyPr/>
          <a:lstStyle/>
          <a:p>
            <a:r>
              <a:rPr lang="de-DE" dirty="0"/>
              <a:t>Datenschutz in der Praxis</a:t>
            </a:r>
            <a:br>
              <a:rPr lang="de-DE" dirty="0"/>
            </a:br>
            <a:r>
              <a:rPr lang="de-DE" sz="3600" dirty="0"/>
              <a:t>- Löschung von Daten -</a:t>
            </a:r>
          </a:p>
        </p:txBody>
      </p:sp>
      <p:sp>
        <p:nvSpPr>
          <p:cNvPr id="3" name="Inhaltsplatzhalter 2"/>
          <p:cNvSpPr>
            <a:spLocks noGrp="1"/>
          </p:cNvSpPr>
          <p:nvPr>
            <p:ph idx="1"/>
          </p:nvPr>
        </p:nvSpPr>
        <p:spPr>
          <a:xfrm>
            <a:off x="467544" y="1772816"/>
            <a:ext cx="8229600" cy="4525963"/>
          </a:xfrm>
        </p:spPr>
        <p:txBody>
          <a:bodyPr>
            <a:normAutofit fontScale="62500" lnSpcReduction="20000"/>
          </a:bodyPr>
          <a:lstStyle/>
          <a:p>
            <a:pPr marL="0" indent="0">
              <a:buNone/>
            </a:pPr>
            <a:r>
              <a:rPr lang="de-DE" dirty="0"/>
              <a:t>§ 21, Absatz 1 DSG-EKD gibt die Gründe für zu löschende Datensätze vor:</a:t>
            </a:r>
          </a:p>
          <a:p>
            <a:pPr marL="0" indent="0">
              <a:buNone/>
            </a:pPr>
            <a:endParaRPr lang="de-DE" i="1" dirty="0"/>
          </a:p>
          <a:p>
            <a:pPr marL="0" indent="0">
              <a:buNone/>
            </a:pPr>
            <a:r>
              <a:rPr lang="de-DE" b="1" i="1" dirty="0"/>
              <a:t>„Personenbezogene Daten sind zu löschen, wenn</a:t>
            </a:r>
          </a:p>
          <a:p>
            <a:pPr marL="0" indent="0">
              <a:buNone/>
            </a:pPr>
            <a:endParaRPr lang="de-DE" b="1" dirty="0"/>
          </a:p>
          <a:p>
            <a:pPr marL="0" indent="0">
              <a:buNone/>
            </a:pPr>
            <a:r>
              <a:rPr lang="de-DE" b="1" i="1" dirty="0"/>
              <a:t>1. ihre Speicherung </a:t>
            </a:r>
            <a:r>
              <a:rPr lang="de-DE" b="1" i="1" u="sng" dirty="0"/>
              <a:t>unzulässig</a:t>
            </a:r>
            <a:r>
              <a:rPr lang="de-DE" b="1" i="1" dirty="0"/>
              <a:t> ist oder</a:t>
            </a:r>
          </a:p>
          <a:p>
            <a:pPr marL="0" indent="0">
              <a:buNone/>
            </a:pPr>
            <a:endParaRPr lang="de-DE" b="1" dirty="0"/>
          </a:p>
          <a:p>
            <a:pPr marL="0" indent="0">
              <a:buNone/>
            </a:pPr>
            <a:r>
              <a:rPr lang="de-DE" b="1" i="1" dirty="0"/>
              <a:t>2. ihre Kenntnis für die verantwortliche Stelle zur Erfüllung der in ihrer Zuständigkeit liegenden Aufgaben </a:t>
            </a:r>
            <a:r>
              <a:rPr lang="de-DE" b="1" i="1" u="sng" dirty="0"/>
              <a:t>nicht mehr erforderlich</a:t>
            </a:r>
            <a:r>
              <a:rPr lang="de-DE" b="1" i="1" dirty="0"/>
              <a:t> ist;</a:t>
            </a:r>
            <a:endParaRPr lang="de-DE" b="1" dirty="0"/>
          </a:p>
          <a:p>
            <a:pPr marL="0" indent="0">
              <a:buNone/>
            </a:pPr>
            <a:endParaRPr lang="de-DE" b="1" i="1" dirty="0"/>
          </a:p>
          <a:p>
            <a:pPr marL="0" indent="0">
              <a:buNone/>
            </a:pPr>
            <a:r>
              <a:rPr lang="de-DE" b="1" i="1" dirty="0"/>
              <a:t>3. die betroffene Person ihre </a:t>
            </a:r>
            <a:r>
              <a:rPr lang="de-DE" b="1" i="1" u="sng" dirty="0"/>
              <a:t>Einwilligung</a:t>
            </a:r>
            <a:r>
              <a:rPr lang="de-DE" b="1" i="1" dirty="0"/>
              <a:t> bezüglich der Verarbeitung ihrer Daten </a:t>
            </a:r>
            <a:r>
              <a:rPr lang="de-DE" b="1" i="1" u="sng" dirty="0"/>
              <a:t>widerruft</a:t>
            </a:r>
            <a:r>
              <a:rPr lang="de-DE" b="1" i="1" dirty="0"/>
              <a:t> und es an einer </a:t>
            </a:r>
            <a:r>
              <a:rPr lang="de-DE" b="1" i="1" u="sng" dirty="0"/>
              <a:t>anderweitigen Rechtsgrundlage für die Verarbeitung fehlt</a:t>
            </a:r>
            <a:r>
              <a:rPr lang="de-DE" b="1" i="1" dirty="0"/>
              <a:t>;</a:t>
            </a:r>
            <a:endParaRPr lang="de-DE" b="1" dirty="0"/>
          </a:p>
          <a:p>
            <a:pPr marL="0" indent="0">
              <a:buNone/>
            </a:pPr>
            <a:endParaRPr lang="de-DE" b="1" i="1" dirty="0"/>
          </a:p>
          <a:p>
            <a:pPr marL="0" indent="0">
              <a:buNone/>
            </a:pPr>
            <a:r>
              <a:rPr lang="de-DE" b="1" i="1" dirty="0"/>
              <a:t>4. die betroffene Person gemäß § 25 </a:t>
            </a:r>
            <a:r>
              <a:rPr lang="de-DE" b="1" i="1" u="sng" dirty="0"/>
              <a:t>Widerspruch gegen die Verarbeitung </a:t>
            </a:r>
            <a:r>
              <a:rPr lang="de-DE" b="1" i="1" dirty="0"/>
              <a:t>einlegt und keine vorrangigen berechtigten Gründe für die Verarbeitung vorliegen;</a:t>
            </a:r>
            <a:endParaRPr lang="de-DE" b="1" dirty="0"/>
          </a:p>
          <a:p>
            <a:pPr marL="0" indent="0">
              <a:buNone/>
            </a:pPr>
            <a:endParaRPr lang="de-DE" b="1" i="1" dirty="0"/>
          </a:p>
          <a:p>
            <a:pPr marL="0" indent="0">
              <a:buNone/>
            </a:pPr>
            <a:r>
              <a:rPr lang="de-DE" b="1" i="1" dirty="0"/>
              <a:t>5. die </a:t>
            </a:r>
            <a:r>
              <a:rPr lang="de-DE" b="1" i="1" u="sng" dirty="0"/>
              <a:t>Löschung</a:t>
            </a:r>
            <a:r>
              <a:rPr lang="de-DE" b="1" i="1" dirty="0"/>
              <a:t> der personenbezogenen Daten zur Erfüllung rechtlicher Verpflichtungen der verantwortlichen Stelle </a:t>
            </a:r>
            <a:r>
              <a:rPr lang="de-DE" b="1" i="1" u="sng" dirty="0"/>
              <a:t>notwendig ist</a:t>
            </a:r>
            <a:r>
              <a:rPr lang="de-DE" b="1" i="1" dirty="0"/>
              <a:t>;</a:t>
            </a:r>
            <a:endParaRPr lang="de-DE" b="1" dirty="0"/>
          </a:p>
          <a:p>
            <a:pPr marL="0" indent="0">
              <a:buNone/>
            </a:pPr>
            <a:endParaRPr lang="de-DE" b="1" i="1" dirty="0"/>
          </a:p>
          <a:p>
            <a:pPr marL="0" indent="0">
              <a:buNone/>
            </a:pPr>
            <a:r>
              <a:rPr lang="de-DE" b="1" i="1" dirty="0"/>
              <a:t>6. die </a:t>
            </a:r>
            <a:r>
              <a:rPr lang="de-DE" b="1" i="1" u="sng" dirty="0"/>
              <a:t>Löschung</a:t>
            </a:r>
            <a:r>
              <a:rPr lang="de-DE" b="1" i="1" dirty="0"/>
              <a:t> personenbezogener Daten </a:t>
            </a:r>
            <a:r>
              <a:rPr lang="de-DE" b="1" i="1" u="sng" dirty="0"/>
              <a:t>verlangt wird</a:t>
            </a:r>
            <a:r>
              <a:rPr lang="de-DE" b="1" i="1" dirty="0"/>
              <a:t>, die bei elektronischen Angeboten, die Minderjährigen direkt gemacht worden sind, erhoben wurden.“</a:t>
            </a:r>
            <a:endParaRPr lang="de-DE" b="1" dirty="0"/>
          </a:p>
          <a:p>
            <a:pPr marL="0" indent="0">
              <a:buNone/>
            </a:pPr>
            <a:endParaRPr lang="de-DE" dirty="0"/>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1283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1307423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600200"/>
          </a:xfrm>
        </p:spPr>
        <p:txBody>
          <a:bodyPr/>
          <a:lstStyle/>
          <a:p>
            <a:r>
              <a:rPr lang="de-DE" dirty="0"/>
              <a:t>Datenschutz in der Praxis</a:t>
            </a:r>
            <a:br>
              <a:rPr lang="de-DE" dirty="0"/>
            </a:br>
            <a:r>
              <a:rPr lang="de-DE" sz="3600" dirty="0"/>
              <a:t>- Recht auf Auskunft -</a:t>
            </a:r>
            <a:endParaRPr lang="de-DE"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700808"/>
            <a:ext cx="8208912" cy="4604244"/>
          </a:xfrm>
        </p:spPr>
      </p:pic>
      <p:sp>
        <p:nvSpPr>
          <p:cNvPr id="4" name="Datumsplatzhalter 3"/>
          <p:cNvSpPr>
            <a:spLocks noGrp="1"/>
          </p:cNvSpPr>
          <p:nvPr>
            <p:ph type="dt" sz="half" idx="10"/>
          </p:nvPr>
        </p:nvSpPr>
        <p:spPr/>
        <p:txBody>
          <a:bodyPr/>
          <a:lstStyle/>
          <a:p>
            <a:fld id="{034AE0D0-A3FF-4F72-9813-744B058303E1}" type="datetime1">
              <a:rPr lang="de-DE" smtClean="0"/>
              <a:t>10.09.2021</a:t>
            </a:fld>
            <a:endParaRPr lang="de-DE" dirty="0"/>
          </a:p>
        </p:txBody>
      </p:sp>
      <p:sp>
        <p:nvSpPr>
          <p:cNvPr id="5" name="Fußzeilenplatzhalter 4"/>
          <p:cNvSpPr>
            <a:spLocks noGrp="1"/>
          </p:cNvSpPr>
          <p:nvPr>
            <p:ph type="ftr" sz="quarter" idx="11"/>
          </p:nvPr>
        </p:nvSpPr>
        <p:spPr>
          <a:xfrm>
            <a:off x="659165" y="6356350"/>
            <a:ext cx="3984843"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
        <p:nvSpPr>
          <p:cNvPr id="7" name="Textfeld 6"/>
          <p:cNvSpPr txBox="1"/>
          <p:nvPr/>
        </p:nvSpPr>
        <p:spPr>
          <a:xfrm>
            <a:off x="6660232" y="6064888"/>
            <a:ext cx="1944216" cy="215444"/>
          </a:xfrm>
          <a:prstGeom prst="rect">
            <a:avLst/>
          </a:prstGeom>
          <a:solidFill>
            <a:schemeClr val="bg1"/>
          </a:solidFill>
        </p:spPr>
        <p:txBody>
          <a:bodyPr wrap="square" rtlCol="0">
            <a:spAutoFit/>
          </a:bodyPr>
          <a:lstStyle/>
          <a:p>
            <a:r>
              <a:rPr lang="de-DE" sz="800" dirty="0"/>
              <a:t>Bild von Gerd Altmann auf </a:t>
            </a:r>
            <a:r>
              <a:rPr lang="de-DE" sz="800" dirty="0" err="1"/>
              <a:t>Pixabay</a:t>
            </a:r>
            <a:r>
              <a:rPr lang="de-DE" sz="800" dirty="0"/>
              <a:t> </a:t>
            </a:r>
          </a:p>
        </p:txBody>
      </p:sp>
    </p:spTree>
    <p:extLst>
      <p:ext uri="{BB962C8B-B14F-4D97-AF65-F5344CB8AC3E}">
        <p14:creationId xmlns:p14="http://schemas.microsoft.com/office/powerpoint/2010/main" val="1932624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772816"/>
          </a:xfrm>
        </p:spPr>
        <p:txBody>
          <a:bodyPr/>
          <a:lstStyle/>
          <a:p>
            <a:r>
              <a:rPr lang="de-DE" dirty="0"/>
              <a:t>Datenschutz in der Praxis</a:t>
            </a:r>
            <a:br>
              <a:rPr lang="de-DE" dirty="0"/>
            </a:br>
            <a:r>
              <a:rPr lang="de-DE" sz="2000" dirty="0"/>
              <a:t>Rechte von Personen, deren Daten wir gespeichert haben</a:t>
            </a:r>
            <a:endParaRPr lang="de-DE" dirty="0"/>
          </a:p>
        </p:txBody>
      </p:sp>
      <p:sp>
        <p:nvSpPr>
          <p:cNvPr id="3" name="Inhaltsplatzhalter 2"/>
          <p:cNvSpPr>
            <a:spLocks noGrp="1"/>
          </p:cNvSpPr>
          <p:nvPr>
            <p:ph idx="1"/>
          </p:nvPr>
        </p:nvSpPr>
        <p:spPr>
          <a:xfrm>
            <a:off x="457200" y="2204864"/>
            <a:ext cx="8229600" cy="3921299"/>
          </a:xfrm>
        </p:spPr>
        <p:txBody>
          <a:bodyPr/>
          <a:lstStyle/>
          <a:p>
            <a:pPr marL="0" indent="0" algn="ctr">
              <a:buNone/>
            </a:pPr>
            <a:endParaRPr lang="de-DE" b="1" dirty="0"/>
          </a:p>
          <a:p>
            <a:pPr marL="0" indent="0" algn="ctr">
              <a:lnSpc>
                <a:spcPct val="150000"/>
              </a:lnSpc>
              <a:buNone/>
            </a:pPr>
            <a:r>
              <a:rPr lang="de-DE" b="1" dirty="0"/>
              <a:t>Grundsätzlich hat jede Person nach dem Datenschutzgesetz das Recht die Auskunft zu bekommen, welche  personenbezogene Daten von ihr bei uns gespeichert sind. </a:t>
            </a:r>
            <a:endParaRPr lang="de-DE" dirty="0"/>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840827"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3796470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4523" y="260647"/>
            <a:ext cx="8229600" cy="1250607"/>
          </a:xfrm>
        </p:spPr>
        <p:txBody>
          <a:bodyPr/>
          <a:lstStyle/>
          <a:p>
            <a:pPr>
              <a:lnSpc>
                <a:spcPct val="100000"/>
              </a:lnSpc>
            </a:pPr>
            <a:r>
              <a:rPr lang="de-DE" sz="4800" dirty="0"/>
              <a:t>Ablauf bei einer Auskunftsanfrage</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949661151"/>
              </p:ext>
            </p:extLst>
          </p:nvPr>
        </p:nvGraphicFramePr>
        <p:xfrm>
          <a:off x="446856" y="167082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1283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
        <p:nvSpPr>
          <p:cNvPr id="3" name="Pfeil nach unten 2"/>
          <p:cNvSpPr/>
          <p:nvPr/>
        </p:nvSpPr>
        <p:spPr>
          <a:xfrm>
            <a:off x="8676456" y="1628800"/>
            <a:ext cx="432048" cy="4536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3</a:t>
            </a:r>
            <a:r>
              <a:rPr lang="de-DE" dirty="0"/>
              <a:t> MONATE </a:t>
            </a:r>
          </a:p>
        </p:txBody>
      </p:sp>
    </p:spTree>
    <p:extLst>
      <p:ext uri="{BB962C8B-B14F-4D97-AF65-F5344CB8AC3E}">
        <p14:creationId xmlns:p14="http://schemas.microsoft.com/office/powerpoint/2010/main" val="285185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Arial Black" panose="020B0A04020102020204" pitchFamily="34" charset="0"/>
              </a:rPr>
              <a:t>Zu meiner Person</a:t>
            </a:r>
          </a:p>
        </p:txBody>
      </p:sp>
      <p:sp>
        <p:nvSpPr>
          <p:cNvPr id="3" name="Inhaltsplatzhalter 2"/>
          <p:cNvSpPr>
            <a:spLocks noGrp="1"/>
          </p:cNvSpPr>
          <p:nvPr>
            <p:ph idx="1"/>
          </p:nvPr>
        </p:nvSpPr>
        <p:spPr/>
        <p:txBody>
          <a:bodyPr/>
          <a:lstStyle/>
          <a:p>
            <a:r>
              <a:rPr lang="de-DE" dirty="0"/>
              <a:t>Gelernter Sortimentsbuchhändler</a:t>
            </a:r>
          </a:p>
          <a:p>
            <a:r>
              <a:rPr lang="de-DE" dirty="0"/>
              <a:t>Wirtschaftsfachwirt (IHK)</a:t>
            </a:r>
          </a:p>
          <a:p>
            <a:r>
              <a:rPr lang="de-DE" dirty="0"/>
              <a:t>Staatsexamen in Deutsch und Geschichte</a:t>
            </a:r>
          </a:p>
          <a:p>
            <a:r>
              <a:rPr lang="de-DE" dirty="0"/>
              <a:t>Geprüfter Datenschutzbeauftragter</a:t>
            </a:r>
          </a:p>
          <a:p>
            <a:r>
              <a:rPr lang="de-DE" dirty="0"/>
              <a:t>Seit Februar 2020 bei der EKBO</a:t>
            </a:r>
          </a:p>
          <a:p>
            <a:pPr marL="0" indent="0">
              <a:buNone/>
            </a:pPr>
            <a:endParaRPr lang="de-DE" dirty="0"/>
          </a:p>
          <a:p>
            <a:pPr marL="0" indent="0">
              <a:buNone/>
            </a:pPr>
            <a:r>
              <a:rPr lang="de-DE" b="1" u="sng" dirty="0"/>
              <a:t>Kontakt</a:t>
            </a:r>
            <a:r>
              <a:rPr lang="de-DE" dirty="0"/>
              <a:t>: </a:t>
            </a:r>
          </a:p>
          <a:p>
            <a:pPr marL="0" indent="0">
              <a:buNone/>
            </a:pPr>
            <a:r>
              <a:rPr lang="de-DE" dirty="0"/>
              <a:t>Ino Kringel – Datenschutzbeauftragter</a:t>
            </a:r>
          </a:p>
          <a:p>
            <a:pPr marL="0" indent="0">
              <a:buNone/>
            </a:pPr>
            <a:r>
              <a:rPr lang="de-DE" dirty="0"/>
              <a:t>      i.kringel@kva-berlin-sued.de  </a:t>
            </a:r>
          </a:p>
          <a:p>
            <a:pPr marL="0" indent="0">
              <a:buNone/>
            </a:pPr>
            <a:r>
              <a:rPr lang="de-DE" dirty="0"/>
              <a:t>      +49 160 98 99 24 24 / 030-689 04-197</a:t>
            </a:r>
          </a:p>
        </p:txBody>
      </p:sp>
      <p:sp>
        <p:nvSpPr>
          <p:cNvPr id="4" name="Datumsplatzhalter 3"/>
          <p:cNvSpPr>
            <a:spLocks noGrp="1"/>
          </p:cNvSpPr>
          <p:nvPr>
            <p:ph type="dt" sz="half" idx="10"/>
          </p:nvPr>
        </p:nvSpPr>
        <p:spPr/>
        <p:txBody>
          <a:bodyPr/>
          <a:lstStyle/>
          <a:p>
            <a:fld id="{DD1EFB80-C0AB-44D8-B8F6-467E126E4619}" type="datetime1">
              <a:rPr lang="de-DE" sz="800" smtClean="0"/>
              <a:t>10.09.2021</a:t>
            </a:fld>
            <a:endParaRPr lang="de-DE" sz="800" dirty="0"/>
          </a:p>
        </p:txBody>
      </p:sp>
      <p:sp>
        <p:nvSpPr>
          <p:cNvPr id="5" name="Fußzeilenplatzhalter 4"/>
          <p:cNvSpPr>
            <a:spLocks noGrp="1"/>
          </p:cNvSpPr>
          <p:nvPr>
            <p:ph type="ftr" sz="quarter" idx="11"/>
          </p:nvPr>
        </p:nvSpPr>
        <p:spPr>
          <a:xfrm>
            <a:off x="683568" y="6381328"/>
            <a:ext cx="5688632"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5122629"/>
            <a:ext cx="432048" cy="432048"/>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94" y="5554677"/>
            <a:ext cx="478238" cy="478238"/>
          </a:xfrm>
          <a:prstGeom prst="rect">
            <a:avLst/>
          </a:prstGeom>
        </p:spPr>
      </p:pic>
    </p:spTree>
    <p:extLst>
      <p:ext uri="{BB962C8B-B14F-4D97-AF65-F5344CB8AC3E}">
        <p14:creationId xmlns:p14="http://schemas.microsoft.com/office/powerpoint/2010/main" val="2989055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268760"/>
          </a:xfrm>
        </p:spPr>
        <p:txBody>
          <a:bodyPr/>
          <a:lstStyle/>
          <a:p>
            <a:r>
              <a:rPr lang="de-DE" dirty="0"/>
              <a:t>Form der Auskunft</a:t>
            </a:r>
          </a:p>
        </p:txBody>
      </p:sp>
      <p:sp>
        <p:nvSpPr>
          <p:cNvPr id="3" name="Inhaltsplatzhalter 2"/>
          <p:cNvSpPr>
            <a:spLocks noGrp="1"/>
          </p:cNvSpPr>
          <p:nvPr>
            <p:ph idx="1"/>
          </p:nvPr>
        </p:nvSpPr>
        <p:spPr/>
        <p:txBody>
          <a:bodyPr>
            <a:normAutofit fontScale="92500"/>
          </a:bodyPr>
          <a:lstStyle/>
          <a:p>
            <a:pPr marL="0" indent="0">
              <a:buNone/>
            </a:pPr>
            <a:r>
              <a:rPr lang="de-DE" dirty="0"/>
              <a:t>§16 DSG EKD</a:t>
            </a:r>
          </a:p>
          <a:p>
            <a:pPr marL="0" indent="0" algn="just">
              <a:lnSpc>
                <a:spcPct val="150000"/>
              </a:lnSpc>
              <a:buNone/>
            </a:pPr>
            <a:r>
              <a:rPr lang="de-DE" dirty="0"/>
              <a:t>( 1 ) Die verantwortliche Stelle trifft </a:t>
            </a:r>
            <a:r>
              <a:rPr lang="de-DE" b="1" dirty="0"/>
              <a:t>geeignete Maßnahmen</a:t>
            </a:r>
            <a:r>
              <a:rPr lang="de-DE" dirty="0"/>
              <a:t>, </a:t>
            </a:r>
            <a:r>
              <a:rPr lang="de-DE" b="1" dirty="0"/>
              <a:t>um</a:t>
            </a:r>
            <a:r>
              <a:rPr lang="de-DE" dirty="0"/>
              <a:t> der betroffenen Person </a:t>
            </a:r>
            <a:r>
              <a:rPr lang="de-DE" b="1" dirty="0"/>
              <a:t>alle Informationen</a:t>
            </a:r>
            <a:r>
              <a:rPr lang="de-DE" dirty="0"/>
              <a:t>, die nach diesem Kirchengesetz hinsichtlich der Verarbeitung zu geben sind, </a:t>
            </a:r>
            <a:r>
              <a:rPr lang="de-DE" b="1" dirty="0"/>
              <a:t>in präziser, transparenter, verständlicher und leicht zugänglicher Form zu übermitteln</a:t>
            </a:r>
            <a:r>
              <a:rPr lang="de-DE" dirty="0"/>
              <a:t>; dies gilt insbesondere für Informationen, die sich speziell an Minderjährige richten.</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840827"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3249973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96752"/>
          </a:xfrm>
        </p:spPr>
        <p:txBody>
          <a:bodyPr/>
          <a:lstStyle/>
          <a:p>
            <a:r>
              <a:rPr lang="de-DE" dirty="0"/>
              <a:t>Inhalt der Auskunft</a:t>
            </a:r>
          </a:p>
        </p:txBody>
      </p:sp>
      <p:sp>
        <p:nvSpPr>
          <p:cNvPr id="3" name="Inhaltsplatzhalter 2"/>
          <p:cNvSpPr>
            <a:spLocks noGrp="1"/>
          </p:cNvSpPr>
          <p:nvPr>
            <p:ph idx="1"/>
          </p:nvPr>
        </p:nvSpPr>
        <p:spPr>
          <a:xfrm>
            <a:off x="457200" y="1412776"/>
            <a:ext cx="8229600" cy="4713387"/>
          </a:xfrm>
        </p:spPr>
        <p:txBody>
          <a:bodyPr>
            <a:normAutofit fontScale="47500" lnSpcReduction="20000"/>
          </a:bodyPr>
          <a:lstStyle/>
          <a:p>
            <a:pPr marL="0" indent="0">
              <a:buNone/>
            </a:pPr>
            <a:r>
              <a:rPr lang="de-DE" sz="2500" dirty="0"/>
              <a:t>Nach § 19 DSG.EKD muss die Auskunft folgende Informationen enthalten:</a:t>
            </a:r>
          </a:p>
          <a:p>
            <a:pPr marL="0" indent="0">
              <a:buNone/>
            </a:pPr>
            <a:endParaRPr lang="de-DE" sz="2500" dirty="0"/>
          </a:p>
          <a:p>
            <a:pPr marL="0" indent="0">
              <a:buNone/>
            </a:pPr>
            <a:endParaRPr lang="de-DE" sz="2500" dirty="0"/>
          </a:p>
          <a:p>
            <a:pPr>
              <a:lnSpc>
                <a:spcPct val="120000"/>
              </a:lnSpc>
            </a:pPr>
            <a:r>
              <a:rPr lang="de-DE" sz="2500" dirty="0"/>
              <a:t>die Verarbeitungszwecke</a:t>
            </a:r>
          </a:p>
          <a:p>
            <a:pPr marL="0" indent="0">
              <a:lnSpc>
                <a:spcPct val="120000"/>
              </a:lnSpc>
              <a:buNone/>
            </a:pPr>
            <a:endParaRPr lang="de-DE" sz="2500" dirty="0"/>
          </a:p>
          <a:p>
            <a:pPr>
              <a:lnSpc>
                <a:spcPct val="120000"/>
              </a:lnSpc>
            </a:pPr>
            <a:r>
              <a:rPr lang="de-DE" sz="2500" dirty="0"/>
              <a:t>die Kategorien personenbezogener Daten</a:t>
            </a:r>
          </a:p>
          <a:p>
            <a:pPr marL="0" indent="0">
              <a:lnSpc>
                <a:spcPct val="120000"/>
              </a:lnSpc>
              <a:buNone/>
            </a:pPr>
            <a:endParaRPr lang="de-DE" sz="2500" dirty="0"/>
          </a:p>
          <a:p>
            <a:pPr>
              <a:lnSpc>
                <a:spcPct val="120000"/>
              </a:lnSpc>
            </a:pPr>
            <a:r>
              <a:rPr lang="de-DE" sz="2500" dirty="0"/>
              <a:t>die Empfänger oder Kategorien von Empfängern, gegenüber denen die personenbezogenen Daten offengelegt worden sind</a:t>
            </a:r>
          </a:p>
          <a:p>
            <a:pPr marL="0" indent="0">
              <a:lnSpc>
                <a:spcPct val="120000"/>
              </a:lnSpc>
              <a:buNone/>
            </a:pPr>
            <a:endParaRPr lang="de-DE" sz="2500" dirty="0"/>
          </a:p>
          <a:p>
            <a:pPr>
              <a:lnSpc>
                <a:spcPct val="120000"/>
              </a:lnSpc>
            </a:pPr>
            <a:r>
              <a:rPr lang="de-DE" sz="2500" dirty="0"/>
              <a:t>falls möglich, die geplante Dauer, für die die personenbezogenen Daten gespeichert werden, oder, falls dies nicht möglich ist, die Kriterien für die Festlegung dieser Dauer</a:t>
            </a:r>
          </a:p>
          <a:p>
            <a:pPr marL="0" indent="0">
              <a:lnSpc>
                <a:spcPct val="120000"/>
              </a:lnSpc>
              <a:buNone/>
            </a:pPr>
            <a:endParaRPr lang="de-DE" sz="2500" dirty="0"/>
          </a:p>
          <a:p>
            <a:pPr>
              <a:lnSpc>
                <a:spcPct val="120000"/>
              </a:lnSpc>
            </a:pPr>
            <a:r>
              <a:rPr lang="de-DE" sz="2500" dirty="0"/>
              <a:t>das Bestehen eines Rechts auf Berichtigung oder Löschung der sie betreffenden personenbezogenen Daten oder auf Einschränkung der Verarbeitung durch die verantwortliche Stelle oder eines Widerspruchsrechts gegen diese Verarbeitung</a:t>
            </a:r>
          </a:p>
          <a:p>
            <a:pPr marL="0" indent="0">
              <a:lnSpc>
                <a:spcPct val="120000"/>
              </a:lnSpc>
              <a:buNone/>
            </a:pPr>
            <a:endParaRPr lang="de-DE" sz="2500" dirty="0"/>
          </a:p>
          <a:p>
            <a:pPr>
              <a:lnSpc>
                <a:spcPct val="120000"/>
              </a:lnSpc>
            </a:pPr>
            <a:r>
              <a:rPr lang="de-DE" sz="2500" dirty="0"/>
              <a:t>das Bestehen eines Beschwerderechts bei der Aufsichtsbehörde</a:t>
            </a:r>
          </a:p>
          <a:p>
            <a:pPr marL="0" indent="0">
              <a:lnSpc>
                <a:spcPct val="120000"/>
              </a:lnSpc>
              <a:buNone/>
            </a:pPr>
            <a:endParaRPr lang="de-DE" sz="2500" dirty="0"/>
          </a:p>
          <a:p>
            <a:pPr>
              <a:lnSpc>
                <a:spcPct val="120000"/>
              </a:lnSpc>
            </a:pPr>
            <a:r>
              <a:rPr lang="de-DE" sz="2500" dirty="0"/>
              <a:t>wenn die personenbezogenen Daten nicht bei der betroffenen Person erhoben werden, alle verfügbaren Informationen über die Herkunft der Daten</a:t>
            </a:r>
          </a:p>
          <a:p>
            <a:pPr marL="0" indent="0">
              <a:buNone/>
            </a:pPr>
            <a:endParaRPr lang="de-DE" dirty="0"/>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427287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1673193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268760"/>
          </a:xfrm>
        </p:spPr>
        <p:txBody>
          <a:bodyPr/>
          <a:lstStyle/>
          <a:p>
            <a:r>
              <a:rPr lang="de-DE" dirty="0"/>
              <a:t>Fristen der Auskunft</a:t>
            </a:r>
          </a:p>
        </p:txBody>
      </p:sp>
      <p:sp>
        <p:nvSpPr>
          <p:cNvPr id="3" name="Inhaltsplatzhalter 2"/>
          <p:cNvSpPr>
            <a:spLocks noGrp="1"/>
          </p:cNvSpPr>
          <p:nvPr>
            <p:ph idx="1"/>
          </p:nvPr>
        </p:nvSpPr>
        <p:spPr/>
        <p:txBody>
          <a:bodyPr>
            <a:normAutofit fontScale="92500"/>
          </a:bodyPr>
          <a:lstStyle/>
          <a:p>
            <a:pPr marL="0" indent="0">
              <a:buNone/>
            </a:pPr>
            <a:r>
              <a:rPr lang="de-DE" dirty="0"/>
              <a:t>§16 DSG EKD</a:t>
            </a:r>
          </a:p>
          <a:p>
            <a:pPr marL="0" indent="0" algn="just">
              <a:lnSpc>
                <a:spcPct val="160000"/>
              </a:lnSpc>
              <a:buNone/>
            </a:pPr>
            <a:r>
              <a:rPr lang="de-DE" dirty="0"/>
              <a:t>( 3 ) 1 Die verantwortliche Stelle stellt der betroffenen Person Informationen über die ergriffenen Maßnahmen gemäß den §§ 19 bis 25 </a:t>
            </a:r>
            <a:r>
              <a:rPr lang="de-DE" b="1" dirty="0"/>
              <a:t>innerhalb von drei Monaten nach Eingang </a:t>
            </a:r>
            <a:r>
              <a:rPr lang="de-DE" dirty="0"/>
              <a:t>des Antrags zur Verfügung. 2 Diese </a:t>
            </a:r>
            <a:r>
              <a:rPr lang="de-DE" b="1" dirty="0"/>
              <a:t>Frist kann um zwei Monate verlängert werden</a:t>
            </a:r>
            <a:r>
              <a:rPr lang="de-DE" dirty="0"/>
              <a:t>, wenn dies unter Berücksichtigung der Komplexität und der Anzahl der Anträge erforderlich ist. </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84843"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476929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Verweigerung und Gebühren</a:t>
            </a:r>
          </a:p>
        </p:txBody>
      </p:sp>
      <p:sp>
        <p:nvSpPr>
          <p:cNvPr id="3" name="Inhaltsplatzhalter 2"/>
          <p:cNvSpPr>
            <a:spLocks noGrp="1"/>
          </p:cNvSpPr>
          <p:nvPr>
            <p:ph idx="1"/>
          </p:nvPr>
        </p:nvSpPr>
        <p:spPr/>
        <p:txBody>
          <a:bodyPr>
            <a:normAutofit/>
          </a:bodyPr>
          <a:lstStyle/>
          <a:p>
            <a:pPr marL="0" indent="0" algn="just">
              <a:lnSpc>
                <a:spcPct val="150000"/>
              </a:lnSpc>
              <a:buNone/>
            </a:pPr>
            <a:endParaRPr lang="de-DE" sz="2000" dirty="0"/>
          </a:p>
          <a:p>
            <a:pPr marL="0" indent="0" algn="just">
              <a:lnSpc>
                <a:spcPct val="150000"/>
              </a:lnSpc>
              <a:buNone/>
            </a:pPr>
            <a:r>
              <a:rPr lang="de-DE" sz="2000" dirty="0"/>
              <a:t>§16 DSG EKD</a:t>
            </a:r>
          </a:p>
          <a:p>
            <a:pPr marL="0" indent="0" algn="just">
              <a:lnSpc>
                <a:spcPct val="150000"/>
              </a:lnSpc>
              <a:buNone/>
            </a:pPr>
            <a:r>
              <a:rPr lang="de-DE" sz="2000" dirty="0"/>
              <a:t>( 5 ) 1 Informationen werden </a:t>
            </a:r>
            <a:r>
              <a:rPr lang="de-DE" sz="2000" b="1" dirty="0"/>
              <a:t>unentgeltlich</a:t>
            </a:r>
            <a:r>
              <a:rPr lang="de-DE" sz="2000" dirty="0"/>
              <a:t> zur Verfügung gestellt. 2 Bei offenkundig unbegründeten oder – insbesondere im Fall von häufiger Wiederholung – exzessiven Anträgen einer betroffenen Person kann die verantwortliche Stelle sich weigern, aufgrund des Antrags tätig zu werden, oder ein angemessenes Entgelt verlangen.</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1283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358233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692696"/>
            <a:ext cx="7920880" cy="5400600"/>
          </a:xfrm>
        </p:spPr>
      </p:pic>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1283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
        <p:nvSpPr>
          <p:cNvPr id="7" name="Rechteck 6"/>
          <p:cNvSpPr/>
          <p:nvPr/>
        </p:nvSpPr>
        <p:spPr>
          <a:xfrm>
            <a:off x="899592" y="1196752"/>
            <a:ext cx="4572000" cy="646331"/>
          </a:xfrm>
          <a:prstGeom prst="rect">
            <a:avLst/>
          </a:prstGeom>
          <a:solidFill>
            <a:schemeClr val="bg1"/>
          </a:solidFill>
        </p:spPr>
        <p:txBody>
          <a:bodyPr>
            <a:spAutoFit/>
          </a:bodyPr>
          <a:lstStyle/>
          <a:p>
            <a:r>
              <a:rPr lang="de-DE" b="1" dirty="0"/>
              <a:t>Ich bin dann mal kurz weg – </a:t>
            </a:r>
            <a:br>
              <a:rPr lang="de-DE" b="1" dirty="0"/>
            </a:br>
            <a:r>
              <a:rPr lang="de-DE" b="1" dirty="0"/>
              <a:t>Routine-Maßnahmen am Arbeitsplatz</a:t>
            </a:r>
            <a:endParaRPr lang="de-DE" dirty="0"/>
          </a:p>
        </p:txBody>
      </p:sp>
    </p:spTree>
    <p:extLst>
      <p:ext uri="{BB962C8B-B14F-4D97-AF65-F5344CB8AC3E}">
        <p14:creationId xmlns:p14="http://schemas.microsoft.com/office/powerpoint/2010/main" val="384930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152128"/>
          </a:xfrm>
        </p:spPr>
        <p:txBody>
          <a:bodyPr/>
          <a:lstStyle/>
          <a:p>
            <a:pPr>
              <a:lnSpc>
                <a:spcPct val="100000"/>
              </a:lnSpc>
            </a:pPr>
            <a:r>
              <a:rPr lang="de-DE" sz="3200" b="1" dirty="0"/>
              <a:t>Ich bin dann mal kurz weg – </a:t>
            </a:r>
            <a:br>
              <a:rPr lang="de-DE" sz="3200" b="1" dirty="0"/>
            </a:br>
            <a:r>
              <a:rPr lang="de-DE" sz="3200" b="1" dirty="0"/>
              <a:t>Routine-Maßnahmen am Arbeitsplatz</a:t>
            </a:r>
            <a:endParaRPr lang="de-DE" sz="3200" dirty="0"/>
          </a:p>
        </p:txBody>
      </p:sp>
      <p:sp>
        <p:nvSpPr>
          <p:cNvPr id="3" name="Inhaltsplatzhalter 2"/>
          <p:cNvSpPr>
            <a:spLocks noGrp="1"/>
          </p:cNvSpPr>
          <p:nvPr>
            <p:ph idx="1"/>
          </p:nvPr>
        </p:nvSpPr>
        <p:spPr>
          <a:xfrm>
            <a:off x="467544" y="1412776"/>
            <a:ext cx="8229600" cy="5112568"/>
          </a:xfrm>
        </p:spPr>
        <p:txBody>
          <a:bodyPr>
            <a:normAutofit fontScale="25000" lnSpcReduction="20000"/>
          </a:bodyPr>
          <a:lstStyle/>
          <a:p>
            <a:pPr>
              <a:buFont typeface="Wingdings" panose="05000000000000000000" pitchFamily="2" charset="2"/>
              <a:buChar char="Ø"/>
            </a:pPr>
            <a:r>
              <a:rPr lang="de-DE" sz="6000" b="1" dirty="0"/>
              <a:t>Bildschirm beim Verlassen des Arbeitsplatzes sperren: </a:t>
            </a:r>
            <a:r>
              <a:rPr lang="de-DE" sz="6000" dirty="0"/>
              <a:t> </a:t>
            </a:r>
          </a:p>
          <a:p>
            <a:pPr marL="0" indent="0">
              <a:buNone/>
            </a:pPr>
            <a:r>
              <a:rPr lang="de-DE" sz="6000" dirty="0"/>
              <a:t>       </a:t>
            </a:r>
            <a:r>
              <a:rPr lang="de-DE" sz="4800" dirty="0"/>
              <a:t>„Windows” + “L”</a:t>
            </a:r>
            <a:r>
              <a:rPr lang="de-DE" sz="4800" b="1" dirty="0"/>
              <a:t> </a:t>
            </a:r>
            <a:r>
              <a:rPr lang="de-DE" sz="4800" u="sng" dirty="0"/>
              <a:t>oder</a:t>
            </a:r>
            <a:r>
              <a:rPr lang="de-DE" sz="4800" b="1" dirty="0"/>
              <a:t> </a:t>
            </a:r>
            <a:r>
              <a:rPr lang="de-DE" sz="4800" dirty="0" err="1"/>
              <a:t>Ctrl+Alt+Entf</a:t>
            </a:r>
            <a:r>
              <a:rPr lang="de-DE" sz="4800" dirty="0"/>
              <a:t>, dann „Computer sperren“</a:t>
            </a:r>
          </a:p>
          <a:p>
            <a:pPr marL="0" indent="0">
              <a:buNone/>
            </a:pPr>
            <a:r>
              <a:rPr lang="de-DE" sz="6000" b="1" dirty="0"/>
              <a:t> </a:t>
            </a:r>
            <a:endParaRPr lang="de-DE" sz="6000" dirty="0"/>
          </a:p>
          <a:p>
            <a:pPr>
              <a:buFont typeface="Wingdings" panose="05000000000000000000" pitchFamily="2" charset="2"/>
              <a:buChar char="Ø"/>
            </a:pPr>
            <a:r>
              <a:rPr lang="de-DE" sz="6000" b="1" dirty="0"/>
              <a:t>Büro beim Verlassen abschließen!</a:t>
            </a:r>
            <a:endParaRPr lang="de-DE" sz="6000" dirty="0"/>
          </a:p>
          <a:p>
            <a:pPr>
              <a:buFont typeface="Wingdings" panose="05000000000000000000" pitchFamily="2" charset="2"/>
              <a:buChar char="Ø"/>
            </a:pPr>
            <a:endParaRPr lang="de-DE" sz="6000" dirty="0"/>
          </a:p>
          <a:p>
            <a:pPr>
              <a:buFont typeface="Wingdings" panose="05000000000000000000" pitchFamily="2" charset="2"/>
              <a:buChar char="Ø"/>
            </a:pPr>
            <a:r>
              <a:rPr lang="de-DE" sz="6000" b="1" dirty="0"/>
              <a:t>Passwörter sorgfältig auswählen, jeweils ein (anderes) Passwort für Verschlüsselungen von Dateien und den Zugang zu Programmen benutzen.</a:t>
            </a:r>
            <a:endParaRPr lang="de-DE" sz="6000" dirty="0"/>
          </a:p>
          <a:p>
            <a:pPr>
              <a:buFont typeface="Wingdings" panose="05000000000000000000" pitchFamily="2" charset="2"/>
              <a:buChar char="Ø"/>
            </a:pPr>
            <a:endParaRPr lang="de-DE" sz="6000" dirty="0"/>
          </a:p>
          <a:p>
            <a:pPr marL="0" indent="0">
              <a:buNone/>
            </a:pPr>
            <a:r>
              <a:rPr lang="de-DE" sz="4800" dirty="0"/>
              <a:t>Eine sichere Kombination besteht aus möglichst vielen Buchstaben in Groß-/ Kleinschreibung + Zahlen + Sonderzeichen  </a:t>
            </a:r>
          </a:p>
          <a:p>
            <a:pPr marL="0" indent="0">
              <a:buNone/>
            </a:pPr>
            <a:r>
              <a:rPr lang="de-DE" sz="4800" dirty="0"/>
              <a:t>Tipp: Merksätze bilden und die jeweiligen Anfangsbuchstaben und Satz-/Sonderzeichen für das Passwort verwenden. </a:t>
            </a:r>
          </a:p>
          <a:p>
            <a:pPr marL="0" indent="0">
              <a:buNone/>
            </a:pPr>
            <a:endParaRPr lang="de-DE" sz="6000" dirty="0"/>
          </a:p>
          <a:p>
            <a:pPr>
              <a:buFont typeface="Wingdings" panose="05000000000000000000" pitchFamily="2" charset="2"/>
              <a:buChar char="Ø"/>
            </a:pPr>
            <a:r>
              <a:rPr lang="de-DE" sz="6000" b="1" dirty="0"/>
              <a:t>Passwörter vor den Blicken Unbefugter aufbewahren!</a:t>
            </a:r>
            <a:endParaRPr lang="de-DE" sz="6000" dirty="0"/>
          </a:p>
          <a:p>
            <a:pPr>
              <a:buFont typeface="Wingdings" panose="05000000000000000000" pitchFamily="2" charset="2"/>
              <a:buChar char="Ø"/>
            </a:pPr>
            <a:endParaRPr lang="de-DE" sz="6000" dirty="0"/>
          </a:p>
          <a:p>
            <a:pPr>
              <a:buFont typeface="Wingdings" panose="05000000000000000000" pitchFamily="2" charset="2"/>
              <a:buChar char="Ø"/>
            </a:pPr>
            <a:r>
              <a:rPr lang="de-DE" sz="6000" b="1" dirty="0"/>
              <a:t>Neugierige Blicke auf personenbezogene Daten nicht zulassen!</a:t>
            </a:r>
            <a:endParaRPr lang="de-DE" sz="6000" dirty="0"/>
          </a:p>
          <a:p>
            <a:pPr>
              <a:buFont typeface="Wingdings" panose="05000000000000000000" pitchFamily="2" charset="2"/>
              <a:buChar char="Ø"/>
            </a:pPr>
            <a:endParaRPr lang="de-DE" sz="6000" dirty="0"/>
          </a:p>
          <a:p>
            <a:pPr>
              <a:buFont typeface="Wingdings" panose="05000000000000000000" pitchFamily="2" charset="2"/>
              <a:buChar char="Ø"/>
            </a:pPr>
            <a:r>
              <a:rPr lang="de-DE" sz="6000" b="1" dirty="0"/>
              <a:t>Bildschirm möglichst so ausrichten, dass Unbefugte nicht  sofort alles lesen können!</a:t>
            </a:r>
            <a:endParaRPr lang="de-DE" sz="6000" dirty="0"/>
          </a:p>
          <a:p>
            <a:pPr>
              <a:buFont typeface="Wingdings" panose="05000000000000000000" pitchFamily="2" charset="2"/>
              <a:buChar char="Ø"/>
            </a:pPr>
            <a:endParaRPr lang="de-DE" sz="6000" dirty="0"/>
          </a:p>
          <a:p>
            <a:pPr>
              <a:buFont typeface="Wingdings" panose="05000000000000000000" pitchFamily="2" charset="2"/>
              <a:buChar char="Ø"/>
            </a:pPr>
            <a:r>
              <a:rPr lang="de-DE" sz="6000" b="1" dirty="0"/>
              <a:t>Ausdrucke mit personenbezogenen Daten zeitnah sicher vernichten, NICHT einfach nur in den Papierkorb werfen!</a:t>
            </a:r>
            <a:endParaRPr lang="de-DE" sz="6000" dirty="0"/>
          </a:p>
          <a:p>
            <a:pPr>
              <a:buFont typeface="Wingdings" panose="05000000000000000000" pitchFamily="2" charset="2"/>
              <a:buChar char="Ø"/>
            </a:pPr>
            <a:endParaRPr lang="de-DE" sz="6000" dirty="0"/>
          </a:p>
          <a:p>
            <a:pPr>
              <a:buFont typeface="Wingdings" panose="05000000000000000000" pitchFamily="2" charset="2"/>
              <a:buChar char="Ø"/>
            </a:pPr>
            <a:r>
              <a:rPr lang="de-DE" sz="6000" b="1" dirty="0"/>
              <a:t>Keine Ausdrucke mit personenbezogenen Daten am/im Drucker unbeaufsichtigt lassen</a:t>
            </a:r>
            <a:r>
              <a:rPr lang="de-DE" sz="4800" b="1" dirty="0"/>
              <a:t>!</a:t>
            </a:r>
            <a:endParaRPr lang="de-DE" sz="4800" dirty="0"/>
          </a:p>
          <a:p>
            <a:pPr marL="0" indent="0">
              <a:buNone/>
            </a:pPr>
            <a:r>
              <a:rPr lang="de-DE" sz="4800" b="1" dirty="0"/>
              <a:t> </a:t>
            </a:r>
            <a:endParaRPr lang="de-DE" sz="4800" dirty="0"/>
          </a:p>
          <a:p>
            <a:pPr>
              <a:buFont typeface="Wingdings" panose="05000000000000000000" pitchFamily="2" charset="2"/>
              <a:buChar char="Ø"/>
            </a:pPr>
            <a:endParaRPr lang="de-DE" sz="4400" dirty="0"/>
          </a:p>
          <a:p>
            <a:pPr marL="0" indent="0">
              <a:buNone/>
            </a:pPr>
            <a:endParaRPr lang="de-DE" dirty="0"/>
          </a:p>
        </p:txBody>
      </p:sp>
      <p:sp>
        <p:nvSpPr>
          <p:cNvPr id="4" name="Datumsplatzhalter 3"/>
          <p:cNvSpPr>
            <a:spLocks noGrp="1"/>
          </p:cNvSpPr>
          <p:nvPr>
            <p:ph type="dt" sz="half" idx="10"/>
          </p:nvPr>
        </p:nvSpPr>
        <p:spPr/>
        <p:txBody>
          <a:bodyPr/>
          <a:lstStyle/>
          <a:p>
            <a:fld id="{034AE0D0-A3FF-4F72-9813-744B058303E1}" type="datetime1">
              <a:rPr lang="de-DE" sz="800" smtClean="0"/>
              <a:t>10.09.2021</a:t>
            </a:fld>
            <a:endParaRPr lang="de-DE" sz="800" dirty="0"/>
          </a:p>
        </p:txBody>
      </p:sp>
    </p:spTree>
    <p:extLst>
      <p:ext uri="{BB962C8B-B14F-4D97-AF65-F5344CB8AC3E}">
        <p14:creationId xmlns:p14="http://schemas.microsoft.com/office/powerpoint/2010/main" val="2545304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2776"/>
          </a:xfrm>
        </p:spPr>
        <p:txBody>
          <a:bodyPr/>
          <a:lstStyle/>
          <a:p>
            <a:pPr>
              <a:lnSpc>
                <a:spcPct val="100000"/>
              </a:lnSpc>
            </a:pPr>
            <a:r>
              <a:rPr lang="de-DE" sz="3200" b="1" dirty="0"/>
              <a:t>Ich bin dann mal kurz weg – </a:t>
            </a:r>
            <a:br>
              <a:rPr lang="de-DE" sz="3200" b="1" dirty="0"/>
            </a:br>
            <a:r>
              <a:rPr lang="de-DE" sz="3200" b="1" dirty="0"/>
              <a:t>Routine-Maßnahmen am Arbeitsplatz</a:t>
            </a:r>
            <a:endParaRPr lang="de-DE" sz="3200" dirty="0"/>
          </a:p>
        </p:txBody>
      </p:sp>
      <p:sp>
        <p:nvSpPr>
          <p:cNvPr id="3" name="Inhaltsplatzhalter 2"/>
          <p:cNvSpPr>
            <a:spLocks noGrp="1"/>
          </p:cNvSpPr>
          <p:nvPr>
            <p:ph idx="1"/>
          </p:nvPr>
        </p:nvSpPr>
        <p:spPr/>
        <p:txBody>
          <a:bodyPr>
            <a:normAutofit fontScale="62500" lnSpcReduction="20000"/>
          </a:bodyPr>
          <a:lstStyle/>
          <a:p>
            <a:pPr>
              <a:buFont typeface="Wingdings" panose="05000000000000000000" pitchFamily="2" charset="2"/>
              <a:buChar char="Ø"/>
            </a:pPr>
            <a:r>
              <a:rPr lang="de-DE" b="1" dirty="0"/>
              <a:t>Dateien mit personenbezogenen Daten nicht auf dem Rechner oder einem externen Speichermedium dauerhaft ablegen, sondern passwortgeschützt in einem Programm bzw. auf einem Server! </a:t>
            </a:r>
            <a:endParaRPr lang="de-DE" dirty="0"/>
          </a:p>
          <a:p>
            <a:pPr>
              <a:buFont typeface="Wingdings" panose="05000000000000000000" pitchFamily="2" charset="2"/>
              <a:buChar char="Ø"/>
            </a:pPr>
            <a:endParaRPr lang="de-DE" dirty="0"/>
          </a:p>
          <a:p>
            <a:pPr>
              <a:buFont typeface="Wingdings" panose="05000000000000000000" pitchFamily="2" charset="2"/>
              <a:buChar char="Ø"/>
            </a:pPr>
            <a:r>
              <a:rPr lang="de-DE" b="1" dirty="0"/>
              <a:t>Ist es unumgänglich, dass Daten auf Datenträgern gespeichert werden müssen, so sind diese zu verschlüsseln und die Datenträger sicher unter Verschluss zu halten!</a:t>
            </a:r>
            <a:endParaRPr lang="de-DE" dirty="0"/>
          </a:p>
          <a:p>
            <a:pPr>
              <a:buFont typeface="Wingdings" panose="05000000000000000000" pitchFamily="2" charset="2"/>
              <a:buChar char="Ø"/>
            </a:pPr>
            <a:endParaRPr lang="de-DE" dirty="0"/>
          </a:p>
          <a:p>
            <a:pPr>
              <a:buFont typeface="Wingdings" panose="05000000000000000000" pitchFamily="2" charset="2"/>
              <a:buChar char="Ø"/>
            </a:pPr>
            <a:r>
              <a:rPr lang="de-DE" b="1" dirty="0"/>
              <a:t>Defekte Datenträger werden nicht einfach weggeworfen, sondern müssen von Fachleuten angemessen entsorgt werden! </a:t>
            </a:r>
            <a:endParaRPr lang="de-DE" dirty="0"/>
          </a:p>
          <a:p>
            <a:pPr>
              <a:buFont typeface="Wingdings" panose="05000000000000000000" pitchFamily="2" charset="2"/>
              <a:buChar char="Ø"/>
            </a:pPr>
            <a:endParaRPr lang="de-DE" dirty="0"/>
          </a:p>
          <a:p>
            <a:pPr>
              <a:buFont typeface="Wingdings" panose="05000000000000000000" pitchFamily="2" charset="2"/>
              <a:buChar char="Ø"/>
            </a:pPr>
            <a:r>
              <a:rPr lang="de-DE" b="1" dirty="0"/>
              <a:t>Der Verlust von Datenträgern muss unverzüglich gemeldet werden!</a:t>
            </a:r>
            <a:endParaRPr lang="de-DE" dirty="0"/>
          </a:p>
          <a:p>
            <a:pPr>
              <a:buFont typeface="Wingdings" panose="05000000000000000000" pitchFamily="2" charset="2"/>
              <a:buChar char="Ø"/>
            </a:pPr>
            <a:endParaRPr lang="de-DE" dirty="0"/>
          </a:p>
          <a:p>
            <a:pPr>
              <a:buFont typeface="Wingdings" panose="05000000000000000000" pitchFamily="2" charset="2"/>
              <a:buChar char="Ø"/>
            </a:pPr>
            <a:r>
              <a:rPr lang="de-DE" b="1" dirty="0"/>
              <a:t>Private Datenträger sollten niemals an Dienstgeräte angeschlossen werden. Sollte es notwendig sein, sollten nur dienstliche USB-Sticks verwendet werden!</a:t>
            </a:r>
            <a:endParaRPr lang="de-DE" dirty="0"/>
          </a:p>
          <a:p>
            <a:pPr>
              <a:buFont typeface="Wingdings" panose="05000000000000000000" pitchFamily="2" charset="2"/>
              <a:buChar char="Ø"/>
            </a:pPr>
            <a:endParaRPr lang="de-DE" dirty="0"/>
          </a:p>
          <a:p>
            <a:pPr>
              <a:buFont typeface="Wingdings" panose="05000000000000000000" pitchFamily="2" charset="2"/>
              <a:buChar char="Ø"/>
            </a:pPr>
            <a:r>
              <a:rPr lang="de-DE" b="1" dirty="0"/>
              <a:t>Grundsätzlich müssen nicht mehr benötigte Datensätze endgültig und sachgerecht gelöscht werden, sobald der entsprechende Vorgang beendet ist, wozu die personenbezogenen Daten verwendet wurden. Ein „Vielleicht kann ich es ja später nochmal gebrauchen“ ist nicht zulässig, es sei denn, eine Rechtsvorschrift erlaubt es ausdrücklich!</a:t>
            </a:r>
            <a:endParaRPr lang="de-DE" dirty="0"/>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4128859"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192006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Nur noch schnell die Mails checken</a:t>
            </a:r>
            <a:endParaRPr lang="de-DE" dirty="0"/>
          </a:p>
        </p:txBody>
      </p:sp>
      <p:pic>
        <p:nvPicPr>
          <p:cNvPr id="6" name="Inhaltsplatzhalter 5">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7254" y="1600200"/>
            <a:ext cx="7229491" cy="4525963"/>
          </a:xfrm>
        </p:spPr>
      </p:pic>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4200867"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525528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268760"/>
          </a:xfrm>
        </p:spPr>
        <p:txBody>
          <a:bodyPr/>
          <a:lstStyle/>
          <a:p>
            <a:r>
              <a:rPr lang="de-DE" sz="3600" b="1" dirty="0"/>
              <a:t>Sicherer Umgang beim Empfangen und Versenden von E-Mails</a:t>
            </a:r>
            <a:endParaRPr lang="de-DE" sz="3600" dirty="0"/>
          </a:p>
        </p:txBody>
      </p:sp>
      <p:sp>
        <p:nvSpPr>
          <p:cNvPr id="3" name="Inhaltsplatzhalter 2"/>
          <p:cNvSpPr>
            <a:spLocks noGrp="1"/>
          </p:cNvSpPr>
          <p:nvPr>
            <p:ph idx="1"/>
          </p:nvPr>
        </p:nvSpPr>
        <p:spPr>
          <a:xfrm>
            <a:off x="457200" y="1600201"/>
            <a:ext cx="8229600" cy="4565103"/>
          </a:xfrm>
        </p:spPr>
        <p:txBody>
          <a:bodyPr>
            <a:normAutofit fontScale="25000" lnSpcReduction="20000"/>
          </a:bodyPr>
          <a:lstStyle/>
          <a:p>
            <a:pPr marL="0" indent="0">
              <a:lnSpc>
                <a:spcPct val="120000"/>
              </a:lnSpc>
              <a:buNone/>
            </a:pPr>
            <a:r>
              <a:rPr lang="de-DE" sz="2500" b="1" dirty="0"/>
              <a:t> </a:t>
            </a:r>
            <a:r>
              <a:rPr lang="de-DE" sz="4800" b="1" u="sng" dirty="0"/>
              <a:t>Kontrollfragen beim Empfang und von E-Mails</a:t>
            </a:r>
          </a:p>
          <a:p>
            <a:pPr marL="0" indent="0">
              <a:lnSpc>
                <a:spcPct val="120000"/>
              </a:lnSpc>
              <a:buNone/>
            </a:pPr>
            <a:endParaRPr lang="de-DE" sz="4800" dirty="0"/>
          </a:p>
          <a:p>
            <a:pPr>
              <a:lnSpc>
                <a:spcPct val="120000"/>
              </a:lnSpc>
            </a:pPr>
            <a:r>
              <a:rPr lang="de-DE" sz="4800" b="1" dirty="0"/>
              <a:t>Kenne ich den Absender?</a:t>
            </a:r>
            <a:endParaRPr lang="de-DE" sz="4800" dirty="0"/>
          </a:p>
          <a:p>
            <a:pPr>
              <a:lnSpc>
                <a:spcPct val="120000"/>
              </a:lnSpc>
            </a:pPr>
            <a:r>
              <a:rPr lang="de-DE" sz="4800" b="1" dirty="0"/>
              <a:t>Ist am Text in der Betreff-Zeile zu erkennen, um was es geht?</a:t>
            </a:r>
            <a:endParaRPr lang="de-DE" sz="4800" dirty="0"/>
          </a:p>
          <a:p>
            <a:pPr>
              <a:lnSpc>
                <a:spcPct val="120000"/>
              </a:lnSpc>
            </a:pPr>
            <a:r>
              <a:rPr lang="de-DE" sz="4800" b="1" dirty="0"/>
              <a:t>Befinden sich die üblichen Angaben eines „Briefes“ im E-Mail-Text?</a:t>
            </a:r>
            <a:endParaRPr lang="de-DE" sz="4800" dirty="0"/>
          </a:p>
          <a:p>
            <a:pPr>
              <a:lnSpc>
                <a:spcPct val="120000"/>
              </a:lnSpc>
            </a:pPr>
            <a:r>
              <a:rPr lang="de-DE" sz="4800" b="1" dirty="0"/>
              <a:t>Passt der Schreibstil zum Absender (z.B. Anrede, Schreibweise)?</a:t>
            </a:r>
            <a:endParaRPr lang="de-DE" sz="4800" dirty="0"/>
          </a:p>
          <a:p>
            <a:pPr>
              <a:lnSpc>
                <a:spcPct val="120000"/>
              </a:lnSpc>
            </a:pPr>
            <a:r>
              <a:rPr lang="de-DE" sz="4800" b="1" dirty="0"/>
              <a:t>Wird auf weitergehende Inhalte durch Links auf vorgeblich sichere Internetseiten verwiesen?</a:t>
            </a:r>
            <a:endParaRPr lang="de-DE" sz="4800" dirty="0"/>
          </a:p>
          <a:p>
            <a:pPr>
              <a:lnSpc>
                <a:spcPct val="120000"/>
              </a:lnSpc>
            </a:pPr>
            <a:r>
              <a:rPr lang="de-DE" sz="4800" b="1" dirty="0"/>
              <a:t>Wird man aufgefordert, Anhänge zu öffnen?</a:t>
            </a:r>
            <a:endParaRPr lang="de-DE" sz="4800" dirty="0"/>
          </a:p>
          <a:p>
            <a:pPr>
              <a:lnSpc>
                <a:spcPct val="120000"/>
              </a:lnSpc>
            </a:pPr>
            <a:r>
              <a:rPr lang="de-DE" sz="4800" b="1" dirty="0"/>
              <a:t>Erscheint es realistisch, dass Sie der Absender via E-Mail nach den Daten fragt?</a:t>
            </a:r>
            <a:endParaRPr lang="de-DE" sz="4800" dirty="0"/>
          </a:p>
          <a:p>
            <a:pPr>
              <a:lnSpc>
                <a:spcPct val="120000"/>
              </a:lnSpc>
            </a:pPr>
            <a:r>
              <a:rPr lang="de-DE" sz="4800" b="1" dirty="0"/>
              <a:t>Wird in der Adresszeile beim Öffnen einer Internetseite ein Schloss angezeigt?</a:t>
            </a:r>
            <a:endParaRPr lang="de-DE" sz="4800" dirty="0"/>
          </a:p>
          <a:p>
            <a:pPr>
              <a:lnSpc>
                <a:spcPct val="120000"/>
              </a:lnSpc>
            </a:pPr>
            <a:r>
              <a:rPr lang="de-DE" sz="4800" b="1" dirty="0"/>
              <a:t>Stimmen Design/Logo und insbesondere der Name in der E-Mail mit dem standardmäßigen Design des Unternehmens überein?</a:t>
            </a:r>
            <a:endParaRPr lang="de-DE" sz="4800" dirty="0"/>
          </a:p>
          <a:p>
            <a:pPr>
              <a:lnSpc>
                <a:spcPct val="120000"/>
              </a:lnSpc>
            </a:pPr>
            <a:r>
              <a:rPr lang="de-DE" sz="4800" b="1" dirty="0"/>
              <a:t>Im Zweifelsfall: Beim Absender direkt nachfragen, ob die E-Mail auch wirklich von ihm ist.</a:t>
            </a:r>
            <a:endParaRPr lang="de-DE" sz="4800" dirty="0"/>
          </a:p>
          <a:p>
            <a:pPr marL="0" indent="0">
              <a:lnSpc>
                <a:spcPct val="120000"/>
              </a:lnSpc>
              <a:buNone/>
            </a:pPr>
            <a:r>
              <a:rPr lang="de-DE" sz="4800" b="1" dirty="0"/>
              <a:t> </a:t>
            </a:r>
            <a:endParaRPr lang="de-DE" sz="4800" dirty="0"/>
          </a:p>
          <a:p>
            <a:pPr marL="0" indent="0">
              <a:lnSpc>
                <a:spcPct val="120000"/>
              </a:lnSpc>
              <a:buNone/>
            </a:pPr>
            <a:r>
              <a:rPr lang="de-DE" sz="4800" b="1" u="sng" dirty="0"/>
              <a:t>Empfehlungen beim Empfang und Versand von E-Mails</a:t>
            </a:r>
          </a:p>
          <a:p>
            <a:pPr marL="0" indent="0">
              <a:lnSpc>
                <a:spcPct val="120000"/>
              </a:lnSpc>
              <a:buNone/>
            </a:pPr>
            <a:endParaRPr lang="de-DE" sz="4800" dirty="0"/>
          </a:p>
          <a:p>
            <a:pPr>
              <a:lnSpc>
                <a:spcPct val="120000"/>
              </a:lnSpc>
            </a:pPr>
            <a:r>
              <a:rPr lang="de-DE" sz="4800" b="1" dirty="0"/>
              <a:t>Für einen E-Mail-Verteiler die Blind-</a:t>
            </a:r>
            <a:r>
              <a:rPr lang="de-DE" sz="4800" b="1" dirty="0" err="1"/>
              <a:t>Copy</a:t>
            </a:r>
            <a:r>
              <a:rPr lang="de-DE" sz="4800" b="1" dirty="0"/>
              <a:t>-Adresszeile (BCC) nutzen!</a:t>
            </a:r>
            <a:endParaRPr lang="de-DE" sz="4800" dirty="0"/>
          </a:p>
          <a:p>
            <a:pPr>
              <a:lnSpc>
                <a:spcPct val="120000"/>
              </a:lnSpc>
            </a:pPr>
            <a:r>
              <a:rPr lang="de-DE" sz="4800" b="1" dirty="0"/>
              <a:t>Dateien mit personenbezogenen Daten IMMER passwortverschlüsselt versenden!</a:t>
            </a:r>
            <a:endParaRPr lang="de-DE" sz="4800" dirty="0"/>
          </a:p>
          <a:p>
            <a:pPr>
              <a:lnSpc>
                <a:spcPct val="120000"/>
              </a:lnSpc>
            </a:pPr>
            <a:r>
              <a:rPr lang="de-DE" sz="4800" b="1" dirty="0"/>
              <a:t>Mit Datei-Anhängen möglichst sparsam umgehen!</a:t>
            </a:r>
            <a:endParaRPr lang="de-DE" sz="4800" dirty="0"/>
          </a:p>
          <a:p>
            <a:pPr>
              <a:lnSpc>
                <a:spcPct val="120000"/>
              </a:lnSpc>
            </a:pPr>
            <a:r>
              <a:rPr lang="de-DE" sz="4800" b="1" dirty="0"/>
              <a:t>Möglichst nur </a:t>
            </a:r>
            <a:r>
              <a:rPr lang="de-DE" sz="4800" b="1" dirty="0" err="1"/>
              <a:t>pdf</a:t>
            </a:r>
            <a:r>
              <a:rPr lang="de-DE" sz="4800" b="1" dirty="0"/>
              <a:t>-Anhänge versenden!</a:t>
            </a:r>
            <a:endParaRPr lang="de-DE" sz="4800" dirty="0"/>
          </a:p>
          <a:p>
            <a:pPr>
              <a:lnSpc>
                <a:spcPct val="120000"/>
              </a:lnSpc>
            </a:pPr>
            <a:r>
              <a:rPr lang="de-DE" sz="4800" b="1" dirty="0"/>
              <a:t>Dateianhänge VOR dem Öffnen überprüfen!</a:t>
            </a:r>
            <a:endParaRPr lang="de-DE" sz="4800" dirty="0"/>
          </a:p>
          <a:p>
            <a:pPr marL="0" indent="0">
              <a:buNone/>
            </a:pPr>
            <a:endParaRPr lang="de-DE" dirty="0"/>
          </a:p>
          <a:p>
            <a:endParaRPr lang="de-DE" dirty="0"/>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4056851"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204945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2060848"/>
          </a:xfrm>
        </p:spPr>
        <p:txBody>
          <a:bodyPr/>
          <a:lstStyle/>
          <a:p>
            <a:r>
              <a:rPr lang="de-DE" sz="3600" b="1" dirty="0"/>
              <a:t>Was zu tun ist, wenn eine „Datenpanne“ auftritt.</a:t>
            </a:r>
            <a:endParaRPr lang="de-DE" sz="3600"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2276872"/>
            <a:ext cx="7164212" cy="3702050"/>
          </a:xfrm>
        </p:spPr>
      </p:pic>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840827"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195060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xmlns="" id="{78849404-8BE6-423D-B79E-E6D50DFBEB1A}"/>
              </a:ext>
            </a:extLst>
          </p:cNvPr>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a:extLst>
              <a:ext uri="{FF2B5EF4-FFF2-40B4-BE49-F238E27FC236}">
                <a16:creationId xmlns:a16="http://schemas.microsoft.com/office/drawing/2014/main" xmlns="" id="{962B0E23-5227-4AFD-A1D8-D4472525CE91}"/>
              </a:ext>
            </a:extLst>
          </p:cNvPr>
          <p:cNvSpPr>
            <a:spLocks noGrp="1"/>
          </p:cNvSpPr>
          <p:nvPr>
            <p:ph type="ftr" sz="quarter" idx="11"/>
          </p:nvPr>
        </p:nvSpPr>
        <p:spPr/>
        <p:txBody>
          <a:bodyPr/>
          <a:lstStyle/>
          <a:p>
            <a:r>
              <a:rPr lang="de-DE"/>
              <a:t>Datenschutz-Schulung - Referent: Ino Kringel - Kontakt: i.kringel@kva-berlin-sued.de / +49 160 98 99 24 24 / 030-689 04-197</a:t>
            </a:r>
          </a:p>
        </p:txBody>
      </p:sp>
      <p:graphicFrame>
        <p:nvGraphicFramePr>
          <p:cNvPr id="6" name="Inhaltsplatzhalter 5">
            <a:extLst>
              <a:ext uri="{FF2B5EF4-FFF2-40B4-BE49-F238E27FC236}">
                <a16:creationId xmlns:a16="http://schemas.microsoft.com/office/drawing/2014/main" xmlns="" id="{27942A4B-D8E6-45BB-8E69-5E6E84E327E0}"/>
              </a:ext>
            </a:extLst>
          </p:cNvPr>
          <p:cNvGraphicFramePr>
            <a:graphicFrameLocks noGrp="1" noChangeAspect="1"/>
          </p:cNvGraphicFramePr>
          <p:nvPr>
            <p:ph idx="1"/>
            <p:extLst>
              <p:ext uri="{D42A27DB-BD31-4B8C-83A1-F6EECF244321}">
                <p14:modId xmlns:p14="http://schemas.microsoft.com/office/powerpoint/2010/main" val="1445099782"/>
              </p:ext>
            </p:extLst>
          </p:nvPr>
        </p:nvGraphicFramePr>
        <p:xfrm>
          <a:off x="539552" y="260648"/>
          <a:ext cx="9133418" cy="5843190"/>
        </p:xfrm>
        <a:graphic>
          <a:graphicData uri="http://schemas.openxmlformats.org/presentationml/2006/ole">
            <mc:AlternateContent xmlns:mc="http://schemas.openxmlformats.org/markup-compatibility/2006">
              <mc:Choice xmlns:v="urn:schemas-microsoft-com:vml" Requires="v">
                <p:oleObj spid="_x0000_s1026" name="Document" r:id="rId4" imgW="12190492" imgH="7787873" progId="Word.Document.12">
                  <p:embed/>
                </p:oleObj>
              </mc:Choice>
              <mc:Fallback>
                <p:oleObj name="Document" r:id="rId4" imgW="12190492" imgH="7787873" progId="Word.Document.12">
                  <p:embed/>
                  <p:pic>
                    <p:nvPicPr>
                      <p:cNvPr id="0" name=""/>
                      <p:cNvPicPr/>
                      <p:nvPr/>
                    </p:nvPicPr>
                    <p:blipFill>
                      <a:blip r:embed="rId5"/>
                      <a:stretch>
                        <a:fillRect/>
                      </a:stretch>
                    </p:blipFill>
                    <p:spPr>
                      <a:xfrm>
                        <a:off x="539552" y="260648"/>
                        <a:ext cx="9133418" cy="5843190"/>
                      </a:xfrm>
                      <a:prstGeom prst="rect">
                        <a:avLst/>
                      </a:prstGeom>
                    </p:spPr>
                  </p:pic>
                </p:oleObj>
              </mc:Fallback>
            </mc:AlternateContent>
          </a:graphicData>
        </a:graphic>
      </p:graphicFrame>
    </p:spTree>
    <p:extLst>
      <p:ext uri="{BB962C8B-B14F-4D97-AF65-F5344CB8AC3E}">
        <p14:creationId xmlns:p14="http://schemas.microsoft.com/office/powerpoint/2010/main" val="2444837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Meldung einer Datenpanne</a:t>
            </a:r>
          </a:p>
        </p:txBody>
      </p:sp>
      <p:sp>
        <p:nvSpPr>
          <p:cNvPr id="3" name="Inhaltsplatzhalter 2"/>
          <p:cNvSpPr>
            <a:spLocks noGrp="1"/>
          </p:cNvSpPr>
          <p:nvPr>
            <p:ph idx="1"/>
          </p:nvPr>
        </p:nvSpPr>
        <p:spPr>
          <a:xfrm>
            <a:off x="467544" y="1772816"/>
            <a:ext cx="8229600" cy="4525963"/>
          </a:xfrm>
        </p:spPr>
        <p:txBody>
          <a:bodyPr>
            <a:normAutofit fontScale="77500" lnSpcReduction="20000"/>
          </a:bodyPr>
          <a:lstStyle/>
          <a:p>
            <a:pPr marL="0" indent="0" algn="ctr">
              <a:buNone/>
            </a:pPr>
            <a:r>
              <a:rPr lang="de-DE" b="1" dirty="0"/>
              <a:t>§ 32 DSG-EKD</a:t>
            </a:r>
            <a:br>
              <a:rPr lang="de-DE" b="1" dirty="0"/>
            </a:br>
            <a:r>
              <a:rPr lang="de-DE" b="1" dirty="0"/>
              <a:t>Meldung von Verletzungen des Schutzes personenbezogener Daten an die Aufsichtsbehörde</a:t>
            </a:r>
          </a:p>
          <a:p>
            <a:pPr marL="0" indent="0">
              <a:buNone/>
            </a:pPr>
            <a:endParaRPr lang="de-DE" dirty="0"/>
          </a:p>
          <a:p>
            <a:pPr marL="0" indent="0">
              <a:buNone/>
            </a:pPr>
            <a:r>
              <a:rPr lang="de-DE" sz="2100" dirty="0"/>
              <a:t>( 1 ) Im Falle einer Verletzung des Schutzes personenbezogener Daten, die voraussichtlich zu einem nicht unerheblichen Risiko für die Rechte natürlicher Personen führt, meldet die verantwortliche Stelle dies unverzüglich der Aufsichtsbehörde.</a:t>
            </a:r>
          </a:p>
          <a:p>
            <a:pPr marL="0" indent="0">
              <a:buNone/>
            </a:pPr>
            <a:endParaRPr lang="de-DE" sz="2100" dirty="0"/>
          </a:p>
          <a:p>
            <a:pPr marL="0" indent="0">
              <a:buNone/>
            </a:pPr>
            <a:r>
              <a:rPr lang="de-DE" sz="2100" dirty="0"/>
              <a:t>( 2 ) Wenn dem </a:t>
            </a:r>
            <a:r>
              <a:rPr lang="de-DE" sz="2100" dirty="0" err="1"/>
              <a:t>Auftragsverarbeiter</a:t>
            </a:r>
            <a:r>
              <a:rPr lang="de-DE" sz="2100" dirty="0"/>
              <a:t> eine Verletzung des Schutzes personenbezogener Daten bekannt wird, meldet er diese der verantwortlichen Stelle unverzüglich.</a:t>
            </a:r>
          </a:p>
          <a:p>
            <a:pPr marL="0" indent="0">
              <a:buNone/>
            </a:pPr>
            <a:endParaRPr lang="de-DE" sz="2100" dirty="0">
              <a:latin typeface="Calibri"/>
            </a:endParaRPr>
          </a:p>
          <a:p>
            <a:pPr marL="0" indent="0">
              <a:buNone/>
            </a:pPr>
            <a:r>
              <a:rPr lang="de-DE" sz="2100" dirty="0">
                <a:latin typeface="Calibri"/>
              </a:rPr>
              <a:t>[…]</a:t>
            </a:r>
          </a:p>
          <a:p>
            <a:pPr marL="0" indent="0">
              <a:buNone/>
            </a:pPr>
            <a:endParaRPr lang="de-DE" sz="2100" dirty="0"/>
          </a:p>
          <a:p>
            <a:pPr marL="0" indent="0">
              <a:buNone/>
            </a:pPr>
            <a:r>
              <a:rPr lang="de-DE" sz="2100" dirty="0"/>
              <a:t>( 5 ) 1 Die verantwortliche Stelle hat Verletzungen des Schutzes personenbezogener Daten zu dokumentieren. 2 Die Dokumentation hat alle mit den Vorfällen zusammenhängenden Tatsachen, deren Auswirkungen und die ergriffenen Abhilfemaßnahmen zu umfassen. </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4056851"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3030092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43408"/>
            <a:ext cx="8229600" cy="1600200"/>
          </a:xfrm>
        </p:spPr>
        <p:txBody>
          <a:bodyPr/>
          <a:lstStyle/>
          <a:p>
            <a:r>
              <a:rPr lang="de-DE" dirty="0"/>
              <a:t>Praxisorientierte Übungen</a:t>
            </a:r>
          </a:p>
        </p:txBody>
      </p:sp>
      <p:sp>
        <p:nvSpPr>
          <p:cNvPr id="3" name="Inhaltsplatzhalter 2"/>
          <p:cNvSpPr>
            <a:spLocks noGrp="1"/>
          </p:cNvSpPr>
          <p:nvPr>
            <p:ph idx="1"/>
          </p:nvPr>
        </p:nvSpPr>
        <p:spPr/>
        <p:txBody>
          <a:bodyPr/>
          <a:lstStyle/>
          <a:p>
            <a:pPr marL="0" indent="0">
              <a:buNone/>
            </a:pPr>
            <a:r>
              <a:rPr lang="de-DE" dirty="0"/>
              <a:t>Entscheiden Sie, ob Sie alleine, zu Zweit oder maximal zu Dritt folgende Aufgabe meistern:</a:t>
            </a:r>
          </a:p>
          <a:p>
            <a:pPr marL="0" indent="0">
              <a:buNone/>
            </a:pPr>
            <a:endParaRPr lang="de-DE" dirty="0"/>
          </a:p>
          <a:p>
            <a:pPr marL="457200" indent="-457200">
              <a:buAutoNum type="arabicParenR"/>
            </a:pPr>
            <a:r>
              <a:rPr lang="de-DE" dirty="0"/>
              <a:t>Lesen Sie sich einen Text durch, den Sie ausgehändigt bekommen.</a:t>
            </a:r>
          </a:p>
          <a:p>
            <a:pPr marL="457200" indent="-457200">
              <a:buAutoNum type="arabicParenR"/>
            </a:pPr>
            <a:r>
              <a:rPr lang="de-DE" dirty="0"/>
              <a:t>Fassen Sie für sich die Kernaussagen zusammen und stellen Sie den Inhalt des Textes den anderen Teilnehmenden vor.</a:t>
            </a:r>
          </a:p>
          <a:p>
            <a:pPr marL="457200" indent="-457200">
              <a:buAutoNum type="arabicParenR"/>
            </a:pPr>
            <a:r>
              <a:rPr lang="de-DE" dirty="0"/>
              <a:t>Ziehen Sie ein Resümee, welche Informationen für Sie in Ihrer Arbeit wichtig sind. </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4056851"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3679430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F0EE1C8-C509-4A4C-A8BB-3EC53967DEA1}"/>
              </a:ext>
            </a:extLst>
          </p:cNvPr>
          <p:cNvSpPr>
            <a:spLocks noGrp="1"/>
          </p:cNvSpPr>
          <p:nvPr>
            <p:ph type="title"/>
          </p:nvPr>
        </p:nvSpPr>
        <p:spPr>
          <a:xfrm>
            <a:off x="445952" y="404664"/>
            <a:ext cx="8229600" cy="696452"/>
          </a:xfrm>
        </p:spPr>
        <p:txBody>
          <a:bodyPr/>
          <a:lstStyle/>
          <a:p>
            <a:pPr marL="0" marR="0" indent="0" algn="l" rtl="0">
              <a:lnSpc>
                <a:spcPct val="100000"/>
              </a:lnSpc>
              <a:buNone/>
            </a:pPr>
            <a:r>
              <a:rPr lang="de-DE" sz="2000" b="1" i="0" u="none" strike="noStrike" kern="1800" baseline="0" dirty="0">
                <a:solidFill>
                  <a:srgbClr val="303440"/>
                </a:solidFill>
                <a:latin typeface="Config Rounded Regular"/>
              </a:rPr>
              <a:t>Datenschutz-Bußgeld gegen die Bildungsbehörde der Stadtverwaltung Oslo </a:t>
            </a:r>
            <a:r>
              <a:rPr lang="de-DE" sz="1200" b="0" i="0" u="none" strike="noStrike" baseline="0" dirty="0">
                <a:solidFill>
                  <a:srgbClr val="303440"/>
                </a:solidFill>
                <a:latin typeface="Config Rounded Regular"/>
              </a:rPr>
              <a:t>18.02.2020 https://www.robin-data.io/datenschutz-akademie/news/datenschutz-bu%C3%9Fgeld-app-stadtverwaltung-oslo</a:t>
            </a:r>
            <a:endParaRPr lang="de-DE" dirty="0"/>
          </a:p>
        </p:txBody>
      </p:sp>
      <p:sp>
        <p:nvSpPr>
          <p:cNvPr id="3" name="Inhaltsplatzhalter 2">
            <a:extLst>
              <a:ext uri="{FF2B5EF4-FFF2-40B4-BE49-F238E27FC236}">
                <a16:creationId xmlns:a16="http://schemas.microsoft.com/office/drawing/2014/main" xmlns="" id="{77EDC243-52DB-4610-8716-228960DC7DF1}"/>
              </a:ext>
            </a:extLst>
          </p:cNvPr>
          <p:cNvSpPr>
            <a:spLocks noGrp="1"/>
          </p:cNvSpPr>
          <p:nvPr>
            <p:ph idx="1"/>
          </p:nvPr>
        </p:nvSpPr>
        <p:spPr>
          <a:xfrm>
            <a:off x="457200" y="1269337"/>
            <a:ext cx="8229600" cy="5184576"/>
          </a:xfrm>
        </p:spPr>
        <p:txBody>
          <a:bodyPr>
            <a:normAutofit fontScale="55000" lnSpcReduction="20000"/>
          </a:bodyPr>
          <a:lstStyle/>
          <a:p>
            <a:pPr marL="0" marR="0" indent="0" algn="l" rtl="0">
              <a:buNone/>
            </a:pPr>
            <a:r>
              <a:rPr lang="de-DE" sz="2500" b="1" i="0" u="none" strike="noStrike" baseline="0" dirty="0">
                <a:solidFill>
                  <a:srgbClr val="303440"/>
                </a:solidFill>
                <a:latin typeface="Config Rounded Regular"/>
              </a:rPr>
              <a:t>Grund für das Datenschutz-Bußgeld:</a:t>
            </a:r>
            <a:endParaRPr lang="de-DE" sz="2500" b="0" i="0" u="none" strike="noStrike" baseline="0" dirty="0">
              <a:solidFill>
                <a:srgbClr val="303440"/>
              </a:solidFill>
              <a:latin typeface="Config Rounded Regular"/>
            </a:endParaRPr>
          </a:p>
          <a:p>
            <a:pPr marL="0" marR="0" indent="0" algn="l" rtl="0">
              <a:buNone/>
            </a:pPr>
            <a:endParaRPr lang="de-DE" sz="1900" b="0" i="0" u="none" strike="noStrike" baseline="0" dirty="0">
              <a:solidFill>
                <a:srgbClr val="303440"/>
              </a:solidFill>
              <a:latin typeface="Config Rounded Regular"/>
            </a:endParaRPr>
          </a:p>
          <a:p>
            <a:pPr marL="0" marR="0" indent="0" algn="l" rtl="0">
              <a:buNone/>
            </a:pPr>
            <a:r>
              <a:rPr lang="de-DE" sz="2500" b="0" i="0" u="none" strike="noStrike" baseline="0" dirty="0">
                <a:solidFill>
                  <a:srgbClr val="303440"/>
                </a:solidFill>
                <a:latin typeface="Config Rounded Regular"/>
              </a:rPr>
              <a:t>Gegen die Bildungsbehörde der Stadtverwaltung Oslo, ist eine Verwaltungsstrafe von 120.000 Euro verhängt wurden, weil die Sicherheit der Verarbeitung der mobilen App "</a:t>
            </a:r>
            <a:r>
              <a:rPr lang="de-DE" sz="2500" b="0" i="0" u="none" strike="noStrike" baseline="0" dirty="0" err="1">
                <a:solidFill>
                  <a:srgbClr val="303440"/>
                </a:solidFill>
                <a:latin typeface="Config Rounded Regular"/>
              </a:rPr>
              <a:t>Skolemelding</a:t>
            </a:r>
            <a:r>
              <a:rPr lang="de-DE" sz="2500" b="0" i="0" u="none" strike="noStrike" baseline="0" dirty="0">
                <a:solidFill>
                  <a:srgbClr val="303440"/>
                </a:solidFill>
                <a:latin typeface="Config Rounded Regular"/>
              </a:rPr>
              <a:t>" nicht gewährleistet war. Die App wird für die Kommunikation zwischen Schulangestellten, Eltern und Schülern verwendet.</a:t>
            </a:r>
            <a:br>
              <a:rPr lang="de-DE" sz="2500" b="0" i="0" u="none" strike="noStrike" baseline="0" dirty="0">
                <a:solidFill>
                  <a:srgbClr val="303440"/>
                </a:solidFill>
                <a:latin typeface="Config Rounded Regular"/>
              </a:rPr>
            </a:br>
            <a:r>
              <a:rPr lang="de-DE" sz="2500" b="0" i="0" u="none" strike="noStrike" baseline="0" dirty="0">
                <a:solidFill>
                  <a:srgbClr val="303440"/>
                </a:solidFill>
                <a:latin typeface="Config Rounded Regular"/>
              </a:rPr>
              <a:t/>
            </a:r>
            <a:br>
              <a:rPr lang="de-DE" sz="2500" b="0" i="0" u="none" strike="noStrike" baseline="0" dirty="0">
                <a:solidFill>
                  <a:srgbClr val="303440"/>
                </a:solidFill>
                <a:latin typeface="Config Rounded Regular"/>
              </a:rPr>
            </a:br>
            <a:r>
              <a:rPr lang="de-DE" sz="2500" b="0" i="0" u="none" strike="noStrike" baseline="0" dirty="0">
                <a:solidFill>
                  <a:srgbClr val="303440"/>
                </a:solidFill>
                <a:latin typeface="Config Rounded Regular"/>
              </a:rPr>
              <a:t>Die Geldbuße wurde verhängt, weil die Stadtverwaltung keine geeigneten technischen und organisatorischen Maßnahmen zur Gewährleistung eines risikoadäquaten Sicherheitsniveaus getroffen hatte. Die folgenden Punkte waren Schlüsselelemente in der Beurteilung der Datenschutzbehörde:</a:t>
            </a:r>
          </a:p>
          <a:p>
            <a:pPr marL="0" marR="0" indent="0" algn="l" rtl="0">
              <a:buNone/>
            </a:pPr>
            <a:endParaRPr lang="de-DE" sz="2500" b="0" i="0" u="none" strike="noStrike" baseline="0" dirty="0">
              <a:solidFill>
                <a:srgbClr val="303440"/>
              </a:solidFill>
              <a:latin typeface="Config Rounded Regular"/>
            </a:endParaRPr>
          </a:p>
          <a:p>
            <a:pPr marR="0" algn="l" rtl="0">
              <a:buClr>
                <a:srgbClr val="303440"/>
              </a:buClr>
              <a:buFont typeface="Config Rounded Regular"/>
              <a:buChar char="1"/>
            </a:pPr>
            <a:r>
              <a:rPr lang="de-DE" sz="2500" b="0" i="0" u="none" strike="noStrike" baseline="0" dirty="0">
                <a:solidFill>
                  <a:srgbClr val="303440"/>
                </a:solidFill>
                <a:latin typeface="Config Rounded Regular"/>
              </a:rPr>
              <a:t>Eine der beabsichtigten Verwendungen der App ist es, dass Eltern Nachrichten über ihre Kinder und deren Abwesenheit von der Schule über ein Freitextfeld senden. Dies ermöglicht die Kommunikation von speziellen Kategorien persönlicher Daten, wie z. B. Gesundheitsdaten, die die Kinder betreffen. Es gibt keine technischen Maßnahmen, um dies zu verhindern, und innerhalb der App wird keine Information gegeben, dass eine solche Übertragung vermieden werden sollte. Im Einklang mit dem "Data </a:t>
            </a:r>
            <a:r>
              <a:rPr lang="de-DE" sz="2500" b="0" i="0" u="none" strike="noStrike" baseline="0" dirty="0" err="1">
                <a:solidFill>
                  <a:srgbClr val="303440"/>
                </a:solidFill>
                <a:latin typeface="Config Rounded Regular"/>
              </a:rPr>
              <a:t>Protection</a:t>
            </a:r>
            <a:r>
              <a:rPr lang="de-DE" sz="2500" b="0" i="0" u="none" strike="noStrike" baseline="0" dirty="0">
                <a:solidFill>
                  <a:srgbClr val="303440"/>
                </a:solidFill>
                <a:latin typeface="Config Rounded Regular"/>
              </a:rPr>
              <a:t> </a:t>
            </a:r>
            <a:r>
              <a:rPr lang="de-DE" sz="2500" b="0" i="0" u="none" strike="noStrike" baseline="0" dirty="0" err="1">
                <a:solidFill>
                  <a:srgbClr val="303440"/>
                </a:solidFill>
                <a:latin typeface="Config Rounded Regular"/>
              </a:rPr>
              <a:t>by</a:t>
            </a:r>
            <a:r>
              <a:rPr lang="de-DE" sz="2500" b="0" i="0" u="none" strike="noStrike" baseline="0" dirty="0">
                <a:solidFill>
                  <a:srgbClr val="303440"/>
                </a:solidFill>
                <a:latin typeface="Config Rounded Regular"/>
              </a:rPr>
              <a:t> Design" und den Standardeinstellungen sind alternative Maßnahmen wie Drop-Down-Listen und Kontrollkästchen geeigneter.</a:t>
            </a:r>
          </a:p>
          <a:p>
            <a:pPr rtl="0">
              <a:buClr>
                <a:srgbClr val="303440"/>
              </a:buClr>
              <a:buFont typeface="Config Rounded Regular"/>
              <a:buChar char="2"/>
            </a:pPr>
            <a:r>
              <a:rPr lang="de-DE" sz="2500" b="0" i="0" u="none" strike="noStrike" baseline="0" dirty="0">
                <a:solidFill>
                  <a:srgbClr val="303440"/>
                </a:solidFill>
                <a:latin typeface="Config Rounded Regular"/>
              </a:rPr>
              <a:t>Durch die schlechte Sicherheit des App-Logins war es Unbefugten möglich, auf die persönlichen Daten von mehr als 63.000 Schülern der ersten bis zehnten Klasse zuzugreifen und diese zu ändern.</a:t>
            </a:r>
          </a:p>
          <a:p>
            <a:pPr rtl="0">
              <a:buClr>
                <a:srgbClr val="303440"/>
              </a:buClr>
              <a:buFont typeface="Config Rounded Regular"/>
              <a:buChar char="3"/>
            </a:pPr>
            <a:r>
              <a:rPr lang="de-DE" sz="2500" b="0" i="0" u="none" strike="noStrike" baseline="0" dirty="0">
                <a:solidFill>
                  <a:srgbClr val="303440"/>
                </a:solidFill>
                <a:latin typeface="Config Rounded Regular"/>
              </a:rPr>
              <a:t>Als Konsequenz der unzureichenden Sicherheitstests vor der Inbetriebnahme der App, enthielt diese bekannte Sicherheitslücken.</a:t>
            </a:r>
          </a:p>
          <a:p>
            <a:pPr marL="0" marR="0" indent="0" algn="l" rtl="0">
              <a:buNone/>
            </a:pPr>
            <a:r>
              <a:rPr lang="de-DE" sz="2500" b="0" i="0" u="none" strike="noStrike" baseline="0" dirty="0">
                <a:solidFill>
                  <a:srgbClr val="303440"/>
                </a:solidFill>
                <a:latin typeface="Config Rounded Regular"/>
              </a:rPr>
              <a:t/>
            </a:r>
            <a:br>
              <a:rPr lang="de-DE" sz="2500" b="0" i="0" u="none" strike="noStrike" baseline="0" dirty="0">
                <a:solidFill>
                  <a:srgbClr val="303440"/>
                </a:solidFill>
                <a:latin typeface="Config Rounded Regular"/>
              </a:rPr>
            </a:br>
            <a:r>
              <a:rPr lang="de-DE" sz="2500" b="0" i="0" u="none" strike="noStrike" baseline="0" dirty="0">
                <a:solidFill>
                  <a:srgbClr val="303440"/>
                </a:solidFill>
                <a:latin typeface="Config Rounded Regular"/>
              </a:rPr>
              <a:t>Zuvor hatte die Datenschutzbehörde ihre Absicht mitgeteilt, als Reaktion auf die oben genannten Feststellungen eine Geldbuße von 200.000 Euro zu verhängen. Der endgültige Betrag wurde jedoch auf 120.000 Euro reduziert, da in diesem Fall mildernde Umstände vorlagen.</a:t>
            </a:r>
          </a:p>
          <a:p>
            <a:pPr marL="0" marR="0" indent="0" algn="l" rtl="0">
              <a:buNone/>
            </a:pPr>
            <a:r>
              <a:rPr lang="de-DE" sz="2500" b="0" i="0" u="none" strike="noStrike" baseline="0" dirty="0">
                <a:solidFill>
                  <a:srgbClr val="303440"/>
                </a:solidFill>
                <a:latin typeface="Config Rounded Regular"/>
              </a:rPr>
              <a:t>Die Stadtverwaltung hat Maßnahmen zur Schadensbegrenzung ergriffen, sobald sie auf die Sicherheitsmängel aufmerksam gemacht wurde, und sie hat ihre Bereitschaft gezeigt, die Probleme zu lösen. Die Stadtverwaltung von Oslo legte gegen die Entscheidung keine Berufung ein.</a:t>
            </a:r>
          </a:p>
          <a:p>
            <a:pPr marL="0" marR="0" indent="0" algn="l" rtl="0">
              <a:buNone/>
            </a:pPr>
            <a:endParaRPr lang="de-DE" sz="2100" b="1" i="0" u="none" strike="noStrike" baseline="0" dirty="0">
              <a:solidFill>
                <a:srgbClr val="303440"/>
              </a:solidFill>
              <a:latin typeface="Config Rounded Regular"/>
            </a:endParaRPr>
          </a:p>
          <a:p>
            <a:endParaRPr lang="de-DE" dirty="0"/>
          </a:p>
        </p:txBody>
      </p:sp>
    </p:spTree>
    <p:extLst>
      <p:ext uri="{BB962C8B-B14F-4D97-AF65-F5344CB8AC3E}">
        <p14:creationId xmlns:p14="http://schemas.microsoft.com/office/powerpoint/2010/main" val="3946060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latin typeface="Arial Black" panose="020B0A04020102020204" pitchFamily="34" charset="0"/>
              </a:rPr>
              <a:t>Herzlichen Dank für Ihre Aufmerksamkeit!</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488" y="1600200"/>
            <a:ext cx="7463024" cy="4525963"/>
          </a:xfrm>
        </p:spPr>
      </p:pic>
      <p:sp>
        <p:nvSpPr>
          <p:cNvPr id="7" name="Datumsplatzhalter 6"/>
          <p:cNvSpPr>
            <a:spLocks noGrp="1"/>
          </p:cNvSpPr>
          <p:nvPr>
            <p:ph type="dt" sz="half" idx="10"/>
          </p:nvPr>
        </p:nvSpPr>
        <p:spPr/>
        <p:txBody>
          <a:bodyPr/>
          <a:lstStyle/>
          <a:p>
            <a:fld id="{7F71998D-95AE-466C-B529-E89621CD6AC7}" type="datetime1">
              <a:rPr lang="de-DE" smtClean="0"/>
              <a:t>10.09.2021</a:t>
            </a:fld>
            <a:endParaRPr lang="de-DE"/>
          </a:p>
        </p:txBody>
      </p:sp>
      <p:sp>
        <p:nvSpPr>
          <p:cNvPr id="8" name="Fußzeilenplatzhalter 7"/>
          <p:cNvSpPr>
            <a:spLocks noGrp="1"/>
          </p:cNvSpPr>
          <p:nvPr>
            <p:ph type="ftr" sz="quarter" idx="11"/>
          </p:nvPr>
        </p:nvSpPr>
        <p:spPr>
          <a:xfrm>
            <a:off x="755576" y="6155891"/>
            <a:ext cx="6696744" cy="556171"/>
          </a:xfrm>
        </p:spPr>
        <p:txBody>
          <a:bodyPr/>
          <a:lstStyle/>
          <a:p>
            <a:r>
              <a:rPr lang="de-DE" sz="1100" dirty="0"/>
              <a:t>Datenschutz-Schulung </a:t>
            </a:r>
          </a:p>
          <a:p>
            <a:r>
              <a:rPr lang="de-DE" sz="1100" dirty="0"/>
              <a:t>Referent: Ino Kringel  </a:t>
            </a:r>
          </a:p>
          <a:p>
            <a:r>
              <a:rPr lang="de-DE" sz="1100" dirty="0"/>
              <a:t>Kontakt: i.kringel@kva-berlin-sued.de / +49 160 98 99 24 24 / 030-689 04-197</a:t>
            </a:r>
          </a:p>
        </p:txBody>
      </p:sp>
      <p:sp>
        <p:nvSpPr>
          <p:cNvPr id="5" name="Textfeld 4"/>
          <p:cNvSpPr txBox="1"/>
          <p:nvPr/>
        </p:nvSpPr>
        <p:spPr>
          <a:xfrm>
            <a:off x="3275856" y="6095423"/>
            <a:ext cx="5040560" cy="338554"/>
          </a:xfrm>
          <a:prstGeom prst="rect">
            <a:avLst/>
          </a:prstGeom>
          <a:noFill/>
        </p:spPr>
        <p:txBody>
          <a:bodyPr wrap="square" rtlCol="0">
            <a:spAutoFit/>
          </a:bodyPr>
          <a:lstStyle/>
          <a:p>
            <a:r>
              <a:rPr lang="de-DE" sz="800" dirty="0"/>
              <a:t>Bildquelle: Holger </a:t>
            </a:r>
            <a:r>
              <a:rPr lang="de-DE" sz="800" dirty="0" err="1"/>
              <a:t>Pyka</a:t>
            </a:r>
            <a:r>
              <a:rPr lang="de-DE" sz="800" dirty="0"/>
              <a:t>, Pappe zu Pappe, Glas zu Glas, Neue Kirchencartoons Luther Verlag Bielefeld 2020</a:t>
            </a:r>
          </a:p>
          <a:p>
            <a:endParaRPr lang="de-DE" sz="800" dirty="0"/>
          </a:p>
        </p:txBody>
      </p:sp>
    </p:spTree>
    <p:extLst>
      <p:ext uri="{BB962C8B-B14F-4D97-AF65-F5344CB8AC3E}">
        <p14:creationId xmlns:p14="http://schemas.microsoft.com/office/powerpoint/2010/main" val="260131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t>Meine Daten sind immer geschützt und stets unter meiner Kontrolle!</a:t>
            </a:r>
          </a:p>
        </p:txBody>
      </p:sp>
      <p:sp>
        <p:nvSpPr>
          <p:cNvPr id="3" name="Inhaltsplatzhalter 2"/>
          <p:cNvSpPr>
            <a:spLocks noGrp="1"/>
          </p:cNvSpPr>
          <p:nvPr>
            <p:ph idx="1"/>
          </p:nvPr>
        </p:nvSpPr>
        <p:spPr/>
        <p:txBody>
          <a:bodyPr/>
          <a:lstStyle/>
          <a:p>
            <a:pPr marL="0" indent="0">
              <a:buNone/>
            </a:pPr>
            <a:r>
              <a:rPr lang="de-DE" dirty="0"/>
              <a:t> </a:t>
            </a:r>
          </a:p>
        </p:txBody>
      </p:sp>
      <p:sp>
        <p:nvSpPr>
          <p:cNvPr id="4" name="Datumsplatzhalter 3"/>
          <p:cNvSpPr>
            <a:spLocks noGrp="1"/>
          </p:cNvSpPr>
          <p:nvPr>
            <p:ph type="dt" sz="half" idx="10"/>
          </p:nvPr>
        </p:nvSpPr>
        <p:spPr/>
        <p:txBody>
          <a:bodyPr/>
          <a:lstStyle/>
          <a:p>
            <a:fld id="{B55C17FB-F24E-45AB-A97E-A544F468DBE5}" type="datetime1">
              <a:rPr lang="de-DE" smtClean="0"/>
              <a:t>10.09.2021</a:t>
            </a:fld>
            <a:endParaRPr lang="de-DE"/>
          </a:p>
        </p:txBody>
      </p:sp>
      <p:sp>
        <p:nvSpPr>
          <p:cNvPr id="5" name="Fußzeilenplatzhalter 4"/>
          <p:cNvSpPr>
            <a:spLocks noGrp="1"/>
          </p:cNvSpPr>
          <p:nvPr>
            <p:ph type="ftr" sz="quarter" idx="11"/>
          </p:nvPr>
        </p:nvSpPr>
        <p:spPr>
          <a:xfrm>
            <a:off x="659165" y="6356350"/>
            <a:ext cx="6217091" cy="365125"/>
          </a:xfrm>
        </p:spPr>
        <p:txBody>
          <a:bodyPr/>
          <a:lstStyle/>
          <a:p>
            <a:r>
              <a:rPr lang="de-DE" dirty="0"/>
              <a:t>Datenschutz-Schulung </a:t>
            </a:r>
          </a:p>
          <a:p>
            <a:r>
              <a:rPr lang="de-DE" dirty="0"/>
              <a:t>Referent: Ino Kringel </a:t>
            </a:r>
          </a:p>
          <a:p>
            <a:r>
              <a:rPr lang="de-DE" dirty="0"/>
              <a:t>Kontakt: i.kringel@kva-berlin-sued.de / +49 160 98 99 24 24 / 030-689 04-197</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8800"/>
            <a:ext cx="9144000" cy="4567436"/>
          </a:xfrm>
          <a:prstGeom prst="rect">
            <a:avLst/>
          </a:prstGeom>
        </p:spPr>
      </p:pic>
      <p:sp>
        <p:nvSpPr>
          <p:cNvPr id="7" name="Textfeld 6"/>
          <p:cNvSpPr txBox="1"/>
          <p:nvPr/>
        </p:nvSpPr>
        <p:spPr>
          <a:xfrm>
            <a:off x="8172400" y="5948700"/>
            <a:ext cx="936104" cy="215444"/>
          </a:xfrm>
          <a:prstGeom prst="rect">
            <a:avLst/>
          </a:prstGeom>
          <a:noFill/>
        </p:spPr>
        <p:txBody>
          <a:bodyPr wrap="square" rtlCol="0">
            <a:spAutoFit/>
          </a:bodyPr>
          <a:lstStyle/>
          <a:p>
            <a:r>
              <a:rPr lang="de-DE" sz="800" dirty="0">
                <a:solidFill>
                  <a:schemeClr val="bg1"/>
                </a:solidFill>
              </a:rPr>
              <a:t>Quelle: </a:t>
            </a:r>
            <a:r>
              <a:rPr lang="de-DE" sz="800" dirty="0" err="1">
                <a:solidFill>
                  <a:schemeClr val="bg1"/>
                </a:solidFill>
              </a:rPr>
              <a:t>Pixabay</a:t>
            </a:r>
            <a:endParaRPr lang="de-DE" sz="800" dirty="0">
              <a:solidFill>
                <a:schemeClr val="bg1"/>
              </a:solidFill>
            </a:endParaRPr>
          </a:p>
        </p:txBody>
      </p:sp>
    </p:spTree>
    <p:extLst>
      <p:ext uri="{BB962C8B-B14F-4D97-AF65-F5344CB8AC3E}">
        <p14:creationId xmlns:p14="http://schemas.microsoft.com/office/powerpoint/2010/main" val="120774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404664"/>
            <a:ext cx="8262522" cy="5843190"/>
          </a:xfrm>
        </p:spPr>
      </p:pic>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12835"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21219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268760"/>
          </a:xfrm>
        </p:spPr>
        <p:txBody>
          <a:bodyPr/>
          <a:lstStyle/>
          <a:p>
            <a:r>
              <a:rPr lang="de-DE" dirty="0"/>
              <a:t>Definition Datenschutz</a:t>
            </a:r>
          </a:p>
        </p:txBody>
      </p:sp>
      <p:sp>
        <p:nvSpPr>
          <p:cNvPr id="3" name="Inhaltsplatzhalter 2"/>
          <p:cNvSpPr>
            <a:spLocks noGrp="1"/>
          </p:cNvSpPr>
          <p:nvPr>
            <p:ph idx="1"/>
          </p:nvPr>
        </p:nvSpPr>
        <p:spPr/>
        <p:txBody>
          <a:bodyPr>
            <a:normAutofit lnSpcReduction="10000"/>
          </a:bodyPr>
          <a:lstStyle/>
          <a:p>
            <a:pPr marL="0" indent="0">
              <a:buNone/>
            </a:pPr>
            <a:r>
              <a:rPr lang="de-DE" b="1" u="sng" dirty="0"/>
              <a:t>Daten: </a:t>
            </a:r>
            <a:endParaRPr lang="de-DE" dirty="0"/>
          </a:p>
          <a:p>
            <a:pPr marL="0" indent="0">
              <a:buNone/>
            </a:pPr>
            <a:endParaRPr lang="de-DE" dirty="0"/>
          </a:p>
          <a:p>
            <a:pPr marL="0" indent="0">
              <a:buNone/>
            </a:pPr>
            <a:r>
              <a:rPr lang="de-DE" dirty="0"/>
              <a:t>Der Ursprung dieses Wortes stammt aus dem lateinischen „</a:t>
            </a:r>
            <a:r>
              <a:rPr lang="de-DE" dirty="0" err="1"/>
              <a:t>datum</a:t>
            </a:r>
            <a:r>
              <a:rPr lang="de-DE" dirty="0"/>
              <a:t>“ und bedeutet soviel wie „das Gegebene“. </a:t>
            </a:r>
          </a:p>
          <a:p>
            <a:pPr marL="0" indent="0">
              <a:buNone/>
            </a:pPr>
            <a:endParaRPr lang="de-DE" dirty="0"/>
          </a:p>
          <a:p>
            <a:pPr marL="0" indent="0">
              <a:buNone/>
            </a:pPr>
            <a:r>
              <a:rPr lang="de-DE" dirty="0"/>
              <a:t>Wenn wir also ein Datum angegeben, bedeutet es nichts anderes als „Gegeben am“. </a:t>
            </a:r>
          </a:p>
          <a:p>
            <a:pPr marL="0" indent="0">
              <a:buNone/>
            </a:pPr>
            <a:endParaRPr lang="de-DE" dirty="0"/>
          </a:p>
          <a:p>
            <a:pPr marL="0" indent="0">
              <a:buNone/>
            </a:pPr>
            <a:r>
              <a:rPr lang="de-DE" dirty="0"/>
              <a:t>Und wenn wir von Daten sprechen, beinhaltet es, dass jemand einer anderen Person etwas gibt.</a:t>
            </a:r>
          </a:p>
        </p:txBody>
      </p:sp>
      <p:sp>
        <p:nvSpPr>
          <p:cNvPr id="4" name="Datumsplatzhalter 3"/>
          <p:cNvSpPr>
            <a:spLocks noGrp="1"/>
          </p:cNvSpPr>
          <p:nvPr>
            <p:ph type="dt" sz="half" idx="10"/>
          </p:nvPr>
        </p:nvSpPr>
        <p:spPr/>
        <p:txBody>
          <a:bodyPr/>
          <a:lstStyle/>
          <a:p>
            <a:fld id="{034AE0D0-A3FF-4F72-9813-744B058303E1}" type="datetime1">
              <a:rPr lang="de-DE" smtClean="0"/>
              <a:t>10.09.2021</a:t>
            </a:fld>
            <a:endParaRPr lang="de-DE" dirty="0"/>
          </a:p>
        </p:txBody>
      </p:sp>
      <p:sp>
        <p:nvSpPr>
          <p:cNvPr id="5" name="Fußzeilenplatzhalter 4"/>
          <p:cNvSpPr>
            <a:spLocks noGrp="1"/>
          </p:cNvSpPr>
          <p:nvPr>
            <p:ph type="ftr" sz="quarter" idx="11"/>
          </p:nvPr>
        </p:nvSpPr>
        <p:spPr>
          <a:xfrm>
            <a:off x="659165" y="6356350"/>
            <a:ext cx="5857051"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Tree>
    <p:extLst>
      <p:ext uri="{BB962C8B-B14F-4D97-AF65-F5344CB8AC3E}">
        <p14:creationId xmlns:p14="http://schemas.microsoft.com/office/powerpoint/2010/main" val="310580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936104"/>
          </a:xfrm>
        </p:spPr>
        <p:txBody>
          <a:bodyPr/>
          <a:lstStyle/>
          <a:p>
            <a:r>
              <a:rPr lang="de-DE" dirty="0"/>
              <a:t>Definition Datenschutz</a:t>
            </a:r>
          </a:p>
        </p:txBody>
      </p:sp>
      <p:sp>
        <p:nvSpPr>
          <p:cNvPr id="3" name="Inhaltsplatzhalter 2"/>
          <p:cNvSpPr>
            <a:spLocks noGrp="1"/>
          </p:cNvSpPr>
          <p:nvPr>
            <p:ph idx="1"/>
          </p:nvPr>
        </p:nvSpPr>
        <p:spPr/>
        <p:txBody>
          <a:bodyPr>
            <a:normAutofit fontScale="92500" lnSpcReduction="20000"/>
          </a:bodyPr>
          <a:lstStyle/>
          <a:p>
            <a:pPr marL="0" indent="0">
              <a:buNone/>
            </a:pPr>
            <a:r>
              <a:rPr lang="de-DE" b="1" u="sng" dirty="0"/>
              <a:t>Schutz:</a:t>
            </a:r>
          </a:p>
          <a:p>
            <a:pPr marL="0" indent="0">
              <a:buNone/>
            </a:pPr>
            <a:endParaRPr lang="de-DE" dirty="0"/>
          </a:p>
          <a:p>
            <a:pPr marL="0" indent="0">
              <a:buNone/>
            </a:pPr>
            <a:r>
              <a:rPr lang="de-DE" dirty="0"/>
              <a:t>Hier benötigen wir keine Übersetzung. Jeder weiß, was es bedeutet. </a:t>
            </a:r>
          </a:p>
          <a:p>
            <a:pPr marL="0" indent="0">
              <a:buNone/>
            </a:pPr>
            <a:endParaRPr lang="de-DE" dirty="0"/>
          </a:p>
          <a:p>
            <a:pPr marL="0" indent="0">
              <a:buNone/>
            </a:pPr>
            <a:r>
              <a:rPr lang="de-DE" dirty="0"/>
              <a:t>Es geht darum, </a:t>
            </a:r>
          </a:p>
          <a:p>
            <a:pPr>
              <a:buFont typeface="Wingdings" panose="05000000000000000000" pitchFamily="2" charset="2"/>
              <a:buChar char="v"/>
            </a:pPr>
            <a:r>
              <a:rPr lang="de-DE" dirty="0"/>
              <a:t>dass etwas nicht verletzt oder beschädigt wird. </a:t>
            </a:r>
          </a:p>
          <a:p>
            <a:pPr>
              <a:buFont typeface="Wingdings" panose="05000000000000000000" pitchFamily="2" charset="2"/>
              <a:buChar char="v"/>
            </a:pPr>
            <a:r>
              <a:rPr lang="de-DE" dirty="0"/>
              <a:t>dass etwas nicht verloren geht. </a:t>
            </a:r>
          </a:p>
          <a:p>
            <a:pPr>
              <a:buFont typeface="Wingdings" panose="05000000000000000000" pitchFamily="2" charset="2"/>
              <a:buChar char="v"/>
            </a:pPr>
            <a:r>
              <a:rPr lang="de-DE" dirty="0"/>
              <a:t>dass etwas nicht missbraucht wird. </a:t>
            </a:r>
          </a:p>
          <a:p>
            <a:pPr>
              <a:buFont typeface="Wingdings" panose="05000000000000000000" pitchFamily="2" charset="2"/>
              <a:buChar char="v"/>
            </a:pPr>
            <a:r>
              <a:rPr lang="de-DE" dirty="0"/>
              <a:t>dass wir das Gegebene beschützen.</a:t>
            </a:r>
          </a:p>
          <a:p>
            <a:pPr marL="0" indent="0">
              <a:buNone/>
            </a:pPr>
            <a:endParaRPr lang="de-DE" dirty="0"/>
          </a:p>
          <a:p>
            <a:pPr marL="0" indent="0">
              <a:buNone/>
            </a:pPr>
            <a:r>
              <a:rPr lang="de-DE" u="sng" dirty="0"/>
              <a:t>Schlussfolgerung:</a:t>
            </a:r>
            <a:r>
              <a:rPr lang="de-DE" dirty="0"/>
              <a:t> Wenn uns jemand etwas gibt, was wir beschützen sollen, dann setzt es eines voraus: Vertrauen.</a:t>
            </a:r>
          </a:p>
          <a:p>
            <a:pPr marL="0" indent="0">
              <a:buNone/>
            </a:pPr>
            <a:endParaRPr lang="de-DE" dirty="0"/>
          </a:p>
        </p:txBody>
      </p:sp>
      <p:sp>
        <p:nvSpPr>
          <p:cNvPr id="4" name="Datumsplatzhalter 3"/>
          <p:cNvSpPr>
            <a:spLocks noGrp="1"/>
          </p:cNvSpPr>
          <p:nvPr>
            <p:ph type="dt" sz="half" idx="10"/>
          </p:nvPr>
        </p:nvSpPr>
        <p:spPr/>
        <p:txBody>
          <a:bodyPr/>
          <a:lstStyle/>
          <a:p>
            <a:fld id="{034AE0D0-A3FF-4F72-9813-744B058303E1}" type="datetime1">
              <a:rPr lang="de-DE" sz="1000" smtClean="0"/>
              <a:t>10.09.2021</a:t>
            </a:fld>
            <a:endParaRPr lang="de-DE" sz="1000" dirty="0"/>
          </a:p>
        </p:txBody>
      </p:sp>
      <p:sp>
        <p:nvSpPr>
          <p:cNvPr id="5" name="Fußzeilenplatzhalter 4"/>
          <p:cNvSpPr>
            <a:spLocks noGrp="1"/>
          </p:cNvSpPr>
          <p:nvPr>
            <p:ph type="ftr" sz="quarter" idx="11"/>
          </p:nvPr>
        </p:nvSpPr>
        <p:spPr>
          <a:xfrm>
            <a:off x="659165" y="6356350"/>
            <a:ext cx="4992955" cy="365125"/>
          </a:xfrm>
        </p:spPr>
        <p:txBody>
          <a:bodyPr/>
          <a:lstStyle/>
          <a:p>
            <a:r>
              <a:rPr lang="de-DE" sz="1000" dirty="0"/>
              <a:t>Datenschutz-Schulung </a:t>
            </a:r>
          </a:p>
          <a:p>
            <a:r>
              <a:rPr lang="de-DE" sz="1000" dirty="0"/>
              <a:t>Referent: Ino Kringel </a:t>
            </a:r>
          </a:p>
          <a:p>
            <a:r>
              <a:rPr lang="de-DE" sz="1000" dirty="0"/>
              <a:t>Kontakt: i.kringel@kva-berlin-sued.de / +49 160 98 99 24 24 / 030-689 04-197</a:t>
            </a:r>
          </a:p>
        </p:txBody>
      </p:sp>
    </p:spTree>
    <p:extLst>
      <p:ext uri="{BB962C8B-B14F-4D97-AF65-F5344CB8AC3E}">
        <p14:creationId xmlns:p14="http://schemas.microsoft.com/office/powerpoint/2010/main" val="2460485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Erste Fachbegriffe</a:t>
            </a:r>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2375" y="2243931"/>
            <a:ext cx="1619250" cy="3238500"/>
          </a:xfrm>
        </p:spPr>
      </p:pic>
      <p:sp>
        <p:nvSpPr>
          <p:cNvPr id="4" name="Datumsplatzhalter 3"/>
          <p:cNvSpPr>
            <a:spLocks noGrp="1"/>
          </p:cNvSpPr>
          <p:nvPr>
            <p:ph type="dt" sz="half" idx="10"/>
          </p:nvPr>
        </p:nvSpPr>
        <p:spPr/>
        <p:txBody>
          <a:bodyPr/>
          <a:lstStyle/>
          <a:p>
            <a:fld id="{034AE0D0-A3FF-4F72-9813-744B058303E1}" type="datetime1">
              <a:rPr lang="de-DE" smtClean="0"/>
              <a:t>10.09.2021</a:t>
            </a:fld>
            <a:endParaRPr lang="de-DE"/>
          </a:p>
        </p:txBody>
      </p:sp>
      <p:sp>
        <p:nvSpPr>
          <p:cNvPr id="5" name="Fußzeilenplatzhalter 4"/>
          <p:cNvSpPr>
            <a:spLocks noGrp="1"/>
          </p:cNvSpPr>
          <p:nvPr>
            <p:ph type="ftr" sz="quarter" idx="11"/>
          </p:nvPr>
        </p:nvSpPr>
        <p:spPr>
          <a:xfrm>
            <a:off x="659165" y="6356350"/>
            <a:ext cx="3984843" cy="365125"/>
          </a:xfrm>
        </p:spPr>
        <p:txBody>
          <a:bodyPr/>
          <a:lstStyle/>
          <a:p>
            <a:r>
              <a:rPr lang="de-DE" sz="800" dirty="0"/>
              <a:t>Datenschutz-Schulung </a:t>
            </a:r>
          </a:p>
          <a:p>
            <a:r>
              <a:rPr lang="de-DE" sz="800" dirty="0"/>
              <a:t>Referent: Ino Kringel </a:t>
            </a:r>
          </a:p>
          <a:p>
            <a:r>
              <a:rPr lang="de-DE" sz="800" dirty="0"/>
              <a:t>Kontakt: i.kringel@kva-berlin-sued.de / +49 160 98 99 24 24 / 030-689 04-197</a:t>
            </a:r>
          </a:p>
        </p:txBody>
      </p:sp>
      <p:sp>
        <p:nvSpPr>
          <p:cNvPr id="7" name="Textfeld 6"/>
          <p:cNvSpPr txBox="1"/>
          <p:nvPr/>
        </p:nvSpPr>
        <p:spPr>
          <a:xfrm>
            <a:off x="4644008" y="5229200"/>
            <a:ext cx="1188132" cy="215444"/>
          </a:xfrm>
          <a:prstGeom prst="rect">
            <a:avLst/>
          </a:prstGeom>
          <a:noFill/>
        </p:spPr>
        <p:txBody>
          <a:bodyPr wrap="square" rtlCol="0">
            <a:spAutoFit/>
          </a:bodyPr>
          <a:lstStyle/>
          <a:p>
            <a:r>
              <a:rPr lang="de-DE" sz="800" dirty="0"/>
              <a:t>Quelle: Pixabay.com</a:t>
            </a:r>
          </a:p>
        </p:txBody>
      </p:sp>
    </p:spTree>
    <p:extLst>
      <p:ext uri="{BB962C8B-B14F-4D97-AF65-F5344CB8AC3E}">
        <p14:creationId xmlns:p14="http://schemas.microsoft.com/office/powerpoint/2010/main" val="3519807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2582</Words>
  <Application>Microsoft Office PowerPoint</Application>
  <PresentationFormat>Bildschirmpräsentation (4:3)</PresentationFormat>
  <Paragraphs>459</Paragraphs>
  <Slides>43</Slides>
  <Notes>3</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43</vt:i4>
      </vt:variant>
    </vt:vector>
  </HeadingPairs>
  <TitlesOfParts>
    <vt:vector size="45" baseType="lpstr">
      <vt:lpstr>Executive</vt:lpstr>
      <vt:lpstr>Document</vt:lpstr>
      <vt:lpstr>PowerPoint-Präsentation</vt:lpstr>
      <vt:lpstr>Ablaufplan</vt:lpstr>
      <vt:lpstr>Zu meiner Person</vt:lpstr>
      <vt:lpstr>PowerPoint-Präsentation</vt:lpstr>
      <vt:lpstr>Meine Daten sind immer geschützt und stets unter meiner Kontrolle!</vt:lpstr>
      <vt:lpstr>PowerPoint-Präsentation</vt:lpstr>
      <vt:lpstr>Definition Datenschutz</vt:lpstr>
      <vt:lpstr>Definition Datenschutz</vt:lpstr>
      <vt:lpstr>Erste Fachbegriffe</vt:lpstr>
      <vt:lpstr>Das DSG-EKD - Zweckbestimmung - </vt:lpstr>
      <vt:lpstr>Das DSG-EKD  - informationelle Selbstbestimmung -</vt:lpstr>
      <vt:lpstr>Das DSG-EKD - Personenbezogene Daten - </vt:lpstr>
      <vt:lpstr>Das DSG-EKD - besondere Kategorien personenbezogener Daten - </vt:lpstr>
      <vt:lpstr>PowerPoint-Präsentation</vt:lpstr>
      <vt:lpstr>Das DSG-EKD - Anwendungsbereich -</vt:lpstr>
      <vt:lpstr>Gesetzesgrundlagen </vt:lpstr>
      <vt:lpstr>PowerPoint-Präsentation</vt:lpstr>
      <vt:lpstr> 15 Minuten Pause</vt:lpstr>
      <vt:lpstr>Nicht immer alles komplizierter machen, als es ist!</vt:lpstr>
      <vt:lpstr>Nicht immer alles komplizierter machen, als es ist!</vt:lpstr>
      <vt:lpstr>Nicht immer alles komplizierter machen, als es ist!</vt:lpstr>
      <vt:lpstr>Nicht immer alles komplizierter machen, als es ist!</vt:lpstr>
      <vt:lpstr>  Datenschutz in der Praxis </vt:lpstr>
      <vt:lpstr>PowerPoint-Präsentation</vt:lpstr>
      <vt:lpstr>  Datenschutz in der Praxis - Datenerhebung -</vt:lpstr>
      <vt:lpstr>Datenschutz in der Praxis - Löschung von Daten -</vt:lpstr>
      <vt:lpstr>Datenschutz in der Praxis - Recht auf Auskunft -</vt:lpstr>
      <vt:lpstr>Datenschutz in der Praxis Rechte von Personen, deren Daten wir gespeichert haben</vt:lpstr>
      <vt:lpstr>Ablauf bei einer Auskunftsanfrage</vt:lpstr>
      <vt:lpstr>Form der Auskunft</vt:lpstr>
      <vt:lpstr>Inhalt der Auskunft</vt:lpstr>
      <vt:lpstr>Fristen der Auskunft</vt:lpstr>
      <vt:lpstr>Verweigerung und Gebühren</vt:lpstr>
      <vt:lpstr>PowerPoint-Präsentation</vt:lpstr>
      <vt:lpstr>Ich bin dann mal kurz weg –  Routine-Maßnahmen am Arbeitsplatz</vt:lpstr>
      <vt:lpstr>Ich bin dann mal kurz weg –  Routine-Maßnahmen am Arbeitsplatz</vt:lpstr>
      <vt:lpstr>Nur noch schnell die Mails checken</vt:lpstr>
      <vt:lpstr>Sicherer Umgang beim Empfangen und Versenden von E-Mails</vt:lpstr>
      <vt:lpstr>Was zu tun ist, wenn eine „Datenpanne“ auftritt.</vt:lpstr>
      <vt:lpstr>Meldung einer Datenpanne</vt:lpstr>
      <vt:lpstr>Praxisorientierte Übungen</vt:lpstr>
      <vt:lpstr>Datenschutz-Bußgeld gegen die Bildungsbehörde der Stadtverwaltung Oslo 18.02.2020 https://www.robin-data.io/datenschutz-akademie/news/datenschutz-bu%C3%9Fgeld-app-stadtverwaltung-oslo</vt:lpstr>
      <vt:lpstr>Herzlichen Dank für Ihre Aufmerksamkeit!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Kringel, Ino</dc:creator>
  <cp:lastModifiedBy>Kringel, Ino</cp:lastModifiedBy>
  <cp:revision>94</cp:revision>
  <dcterms:created xsi:type="dcterms:W3CDTF">2020-09-02T12:26:01Z</dcterms:created>
  <dcterms:modified xsi:type="dcterms:W3CDTF">2021-09-10T11:15:57Z</dcterms:modified>
</cp:coreProperties>
</file>